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1" r:id="rId6"/>
    <p:sldId id="280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6" r:id="rId15"/>
    <p:sldId id="277" r:id="rId16"/>
    <p:sldId id="281" r:id="rId17"/>
    <p:sldId id="282" r:id="rId18"/>
    <p:sldId id="294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5" r:id="rId28"/>
    <p:sldId id="292" r:id="rId29"/>
    <p:sldId id="274" r:id="rId30"/>
    <p:sldId id="293" r:id="rId31"/>
  </p:sldIdLst>
  <p:sldSz cx="9144000" cy="6858000" type="screen4x3"/>
  <p:notesSz cx="6797675" cy="9928225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554" autoAdjust="0"/>
  </p:normalViewPr>
  <p:slideViewPr>
    <p:cSldViewPr>
      <p:cViewPr varScale="1">
        <p:scale>
          <a:sx n="57" d="100"/>
          <a:sy n="57" d="100"/>
        </p:scale>
        <p:origin x="177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TOP%20bizotts&#225;gi%20d&#246;nt&#233;s_2017_02_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TOP%20bizotts&#225;gi%20d&#246;nt&#233;s_2017_02_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1800" b="1" i="0" cap="none" baseline="0">
                <a:effectLst/>
              </a:rPr>
              <a:t>Békés Megyei TOP -15 nyertes pályzatok,</a:t>
            </a:r>
            <a:endParaRPr lang="hu-HU" cap="none" baseline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1800" b="1" i="0" cap="none" baseline="0">
                <a:effectLst/>
              </a:rPr>
              <a:t>Járásonként</a:t>
            </a:r>
            <a:r>
              <a:rPr lang="en-US" sz="1800" b="1" i="0" cap="none" baseline="0">
                <a:effectLst/>
              </a:rPr>
              <a:t/>
            </a:r>
            <a:br>
              <a:rPr lang="en-US" sz="1800" b="1" i="0" cap="none" baseline="0">
                <a:effectLst/>
              </a:rPr>
            </a:br>
            <a:r>
              <a:rPr lang="en-US" sz="1800" b="1" i="0" cap="none" baseline="0">
                <a:effectLst/>
              </a:rPr>
              <a:t>(</a:t>
            </a:r>
            <a:r>
              <a:rPr lang="hu-HU" sz="1800" b="1" i="0" cap="none" baseline="0">
                <a:effectLst/>
              </a:rPr>
              <a:t>M</a:t>
            </a:r>
            <a:r>
              <a:rPr lang="en-US" sz="1800" b="1" i="0" cap="none" baseline="0">
                <a:effectLst/>
              </a:rPr>
              <a:t>Ft)</a:t>
            </a:r>
            <a:endParaRPr lang="hu-HU" cap="none" baseline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Diagram!$A$204:$A$212</c:f>
              <c:strCache>
                <c:ptCount val="9"/>
                <c:pt idx="0">
                  <c:v>Szarvasi</c:v>
                </c:pt>
                <c:pt idx="1">
                  <c:v>Gyomaendrődi</c:v>
                </c:pt>
                <c:pt idx="2">
                  <c:v>Sarkadi</c:v>
                </c:pt>
                <c:pt idx="3">
                  <c:v>Gyulai</c:v>
                </c:pt>
                <c:pt idx="4">
                  <c:v>Békéscsabai</c:v>
                </c:pt>
                <c:pt idx="5">
                  <c:v>Békési</c:v>
                </c:pt>
                <c:pt idx="6">
                  <c:v>Szeghalmi</c:v>
                </c:pt>
                <c:pt idx="7">
                  <c:v>Orosházai</c:v>
                </c:pt>
                <c:pt idx="8">
                  <c:v>Mezőkovácsházai</c:v>
                </c:pt>
              </c:strCache>
            </c:strRef>
          </c:cat>
          <c:val>
            <c:numRef>
              <c:f>Diagram!$C$204:$C$212</c:f>
              <c:numCache>
                <c:formatCode>_-* #,##0\ _H_U_F_-;\-* #,##0\ _H_U_F_-;_-* "-"??\ _H_U_F_-;_-@_-</c:formatCode>
                <c:ptCount val="9"/>
                <c:pt idx="0">
                  <c:v>1288.3273569999999</c:v>
                </c:pt>
                <c:pt idx="1">
                  <c:v>1871.5916520000001</c:v>
                </c:pt>
                <c:pt idx="2">
                  <c:v>1876.861036</c:v>
                </c:pt>
                <c:pt idx="3">
                  <c:v>2002.2575830000001</c:v>
                </c:pt>
                <c:pt idx="4">
                  <c:v>2229.4808280000002</c:v>
                </c:pt>
                <c:pt idx="5">
                  <c:v>2503.5054060000002</c:v>
                </c:pt>
                <c:pt idx="6">
                  <c:v>3167.5186589999998</c:v>
                </c:pt>
                <c:pt idx="7">
                  <c:v>3243.2022240000001</c:v>
                </c:pt>
                <c:pt idx="8">
                  <c:v>7450.4262500000004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550840"/>
        <c:axId val="283550056"/>
      </c:barChart>
      <c:catAx>
        <c:axId val="28355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83550056"/>
        <c:crosses val="autoZero"/>
        <c:auto val="1"/>
        <c:lblAlgn val="ctr"/>
        <c:lblOffset val="100"/>
        <c:noMultiLvlLbl val="0"/>
      </c:catAx>
      <c:valAx>
        <c:axId val="28355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\ _H_U_F_-;\-* #,##0\ _H_U_F_-;_-* &quot;-&quot;??\ _H_U_F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83550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40000"/>
        <a:lumOff val="6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Békés Megyei TOP -15 nyertes pályzatok,</a:t>
            </a:r>
          </a:p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Városok</a:t>
            </a:r>
            <a:r>
              <a:rPr lang="en-US"/>
              <a:t>
(MFt)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2709121117531806E-3"/>
          <c:y val="0.25658934533271877"/>
          <c:w val="0.96600665559023835"/>
          <c:h val="0.52592002123111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Diagram!$F$1</c:f>
              <c:strCache>
                <c:ptCount val="1"/>
                <c:pt idx="0">
                  <c:v>Összesen
nyertes
(MFt)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70AD47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Diagram!$A$57:$A$77</c:f>
              <c:strCache>
                <c:ptCount val="21"/>
                <c:pt idx="0">
                  <c:v>Elek</c:v>
                </c:pt>
                <c:pt idx="1">
                  <c:v>Kondoros</c:v>
                </c:pt>
                <c:pt idx="2">
                  <c:v>Mezőberény</c:v>
                </c:pt>
                <c:pt idx="3">
                  <c:v>Szeghalom</c:v>
                </c:pt>
                <c:pt idx="4">
                  <c:v>Füzesgyarmat</c:v>
                </c:pt>
                <c:pt idx="5">
                  <c:v>Tótkomlós</c:v>
                </c:pt>
                <c:pt idx="6">
                  <c:v>Csorvás</c:v>
                </c:pt>
                <c:pt idx="7">
                  <c:v>Újkígyós</c:v>
                </c:pt>
                <c:pt idx="8">
                  <c:v>Gyomaendrőd</c:v>
                </c:pt>
                <c:pt idx="9">
                  <c:v>Körösladány</c:v>
                </c:pt>
                <c:pt idx="10">
                  <c:v>Mezőkovácsháza</c:v>
                </c:pt>
                <c:pt idx="11">
                  <c:v>Mezőhegyes</c:v>
                </c:pt>
                <c:pt idx="12">
                  <c:v>Dévaványa</c:v>
                </c:pt>
                <c:pt idx="13">
                  <c:v>Szarvas</c:v>
                </c:pt>
                <c:pt idx="14">
                  <c:v>Medgyesegyháza</c:v>
                </c:pt>
                <c:pt idx="15">
                  <c:v>Battonya</c:v>
                </c:pt>
                <c:pt idx="16">
                  <c:v>Sarkad</c:v>
                </c:pt>
                <c:pt idx="17">
                  <c:v>Vésztő</c:v>
                </c:pt>
                <c:pt idx="18">
                  <c:v>Gyula</c:v>
                </c:pt>
                <c:pt idx="19">
                  <c:v>Orosháza</c:v>
                </c:pt>
                <c:pt idx="20">
                  <c:v>Békés</c:v>
                </c:pt>
              </c:strCache>
            </c:strRef>
          </c:cat>
          <c:val>
            <c:numRef>
              <c:f>Diagram!$F$57:$F$77</c:f>
              <c:numCache>
                <c:formatCode>_-* #,##0\ _H_U_F_-;\-* #,##0\ _H_U_F_-;_-* "-"??\ _H_U_F_-;_-@_-</c:formatCode>
                <c:ptCount val="21"/>
                <c:pt idx="0">
                  <c:v>117.642431</c:v>
                </c:pt>
                <c:pt idx="1">
                  <c:v>160.62770699999999</c:v>
                </c:pt>
                <c:pt idx="2">
                  <c:v>192.893102</c:v>
                </c:pt>
                <c:pt idx="3">
                  <c:v>338.32194700000002</c:v>
                </c:pt>
                <c:pt idx="4">
                  <c:v>463.68991999999997</c:v>
                </c:pt>
                <c:pt idx="5">
                  <c:v>481.04758099999998</c:v>
                </c:pt>
                <c:pt idx="6">
                  <c:v>489.08306700000003</c:v>
                </c:pt>
                <c:pt idx="7">
                  <c:v>499.99594999999999</c:v>
                </c:pt>
                <c:pt idx="8">
                  <c:v>627.31312200000002</c:v>
                </c:pt>
                <c:pt idx="9">
                  <c:v>639.79094799999996</c:v>
                </c:pt>
                <c:pt idx="10">
                  <c:v>677.15890400000001</c:v>
                </c:pt>
                <c:pt idx="11">
                  <c:v>722.526252</c:v>
                </c:pt>
                <c:pt idx="12">
                  <c:v>861.89213099999995</c:v>
                </c:pt>
                <c:pt idx="13">
                  <c:v>970.96378000000004</c:v>
                </c:pt>
                <c:pt idx="14">
                  <c:v>1007.635166</c:v>
                </c:pt>
                <c:pt idx="15">
                  <c:v>1014.072955</c:v>
                </c:pt>
                <c:pt idx="16">
                  <c:v>1186.2086340000001</c:v>
                </c:pt>
                <c:pt idx="17">
                  <c:v>1538.514275</c:v>
                </c:pt>
                <c:pt idx="18">
                  <c:v>1565.6610459999999</c:v>
                </c:pt>
                <c:pt idx="19">
                  <c:v>1699.4037800000001</c:v>
                </c:pt>
                <c:pt idx="20">
                  <c:v>1920.6829250000001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83555152"/>
        <c:axId val="283551232"/>
      </c:barChart>
      <c:catAx>
        <c:axId val="283555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83551232"/>
        <c:crosses val="autoZero"/>
        <c:auto val="1"/>
        <c:lblAlgn val="ctr"/>
        <c:lblOffset val="100"/>
        <c:noMultiLvlLbl val="0"/>
      </c:catAx>
      <c:valAx>
        <c:axId val="283551232"/>
        <c:scaling>
          <c:orientation val="minMax"/>
        </c:scaling>
        <c:delete val="1"/>
        <c:axPos val="l"/>
        <c:numFmt formatCode="_-* #,##0\ _H_U_F_-;\-* #,##0\ _H_U_F_-;_-* &quot;-&quot;??\ _H_U_F_-;_-@_-" sourceLinked="1"/>
        <c:majorTickMark val="none"/>
        <c:minorTickMark val="none"/>
        <c:tickLblPos val="none"/>
        <c:crossAx val="283555152"/>
        <c:crosses val="autoZero"/>
        <c:crossBetween val="between"/>
      </c:valAx>
      <c:spPr>
        <a:solidFill>
          <a:schemeClr val="accent6">
            <a:lumMod val="60000"/>
            <a:lumOff val="4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accent6">
        <a:lumMod val="60000"/>
        <a:lumOff val="4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hu-H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57D8E-AB34-4E47-B23F-CE963D4166CA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9559CD-06A5-469E-A753-677A91A6F3A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9141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E78E7-771D-477D-92D2-81BDBCC8F03E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58BC2-B6A0-4C90-B5E1-7A59E345C81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8047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6685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ebben a mondatban minden megvan, amit gondoltunk célunknak, küldetésünknek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7658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kevesen tudják, hogy térségünkben termelik a gyógynövények 60%-át,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calendula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körömvirág latin neve, Tudja-e valaki mire használják ezt a népi gyógyászatban….SEBGYÓGYÍTÓ, sebgyógyulást gyorsítja…ez a körzet 1000 sebből vérzik, van mit gyógyítani…ezzel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Celandula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Tervvel kísérletet teszünk a sebek gyógyítására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8087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7855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994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0361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Mindent egy célnak rendelünk alá: közös munka egy asztalnál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jövőt nyújtani a fiataloknak és aktív korúaknak, hogy ITT MARADJANAK!, otthonra találjanak, jól érezzék magukat itt…családi kép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jövőképet csak akkor látnak maguk előtt, ha kilépünk a keretekből és kísérletet teszünk a térség megújítására, akkor talán nem máshol keresik a boldogulást, (tömegesen gondolnák azt hogy hülye lennék elmenni, itt mindenem megvan) szép kép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2197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1141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0043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Össze kell fognunk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31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történelmi lehetőség előtt állunk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50 évre eldönthetjük Dél-Békés jövőjét, összefogva erősek vagyunk, Dél-Békés 100000-es lakossága már komoly erőt képvisel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sokáig vártunk arra, hogy szolidárisak legyenek velünk, a nálunk erősebb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lobbierővel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rendelkező térségek és vezetőik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mára tudjuk, hogy csak szakmailag megalapozott és erős érdekérvényesítéssel van esélyünk (van egy mondás: aki nincs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vacsorasztalhoz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….)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24dik órában vagyunk, határozottan meg kell védjük, ami a mienk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 hiszem, hogy csak az EU-s források vezethetnek ki ebből a kátyúból, de sokat segíthetnek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6605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munkánk egyik ága volt, hogy az önkormányzatokat segítsük a TOP pályázatok által pénzhez jutni, hogy az itt élő emberek által igénybevett közterek, intézmények…újjáépüljenek…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elmúlt évtizedekben az volt a jellemző, hogy más térségek akarata érvényesült…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hátrányos helyzetünkből adódóan nem voltunk elég erősek ahhoz, hogy komoly forráshoz jusson a térség</a:t>
            </a:r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2392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Calendula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Tervben az egész térség területén összehangolva , egymásra építkezve sikerült többek között a TOP keretekből Dél-Békés számára lehatárolásokat dolgoznunk ki.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Több milliárd forint értékben fejleszthetünk az itt élők számára óvoda,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bölcsöde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épületeket, orvosi rendelőket, piactereket, közintézményeket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Ezekben a lehatárolásokban szereplő pénzek csak Dél-Békésben használhatóak fel.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6242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Varga Lajos szavaival élve, ahol érdek, ott ellenérdek is…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munkánk folytatásánál sem számíthatunk kedvezőbb fogadtatásra, hiszen ki tudná elfelejteni azokat a támadásokat, melyeknek célja egyértelműen és kimondva is az volt, hogy a szövetség céljait és munkáját ellehetetlenítsék (volt itt aláírásgyűjtéstől kezdve nyilatkozatháború)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Jövőbeni terveinket, céljainkat közös erővel védhetjük meg, és vihetjük tovább. A szövetség meggyengülésével, húzó embereink elvesztésével mindent elveszthetünk.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 továbbra is a nyer-nyer megoldásokban gondolkodunk és szívesen működünk együtt mindenkivel, de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mostmár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összefogásunk ad annyi erőt, hogy az érdekeinkből és a nekünk járó forrásokból cseppet se engedjünk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fejlesztési pénzeket ma már akkor lehet a legeredményesebben elérni, ha a partnerek konzorciumban indulnak. Ezek a projektek olyannyira komplexek sok esetben, hogy a lemenedzselésük is komoly kihívást jelent, de a szövetség szakértői és menedzsmentje ebben is biztos szakmai hátteret nyújt a jövőben is.</a:t>
            </a:r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0109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szövetség által megalkotott stratégiák közül fontos kiemelnünk pl.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vidékfejlesztés területén turisztikai, mezőgazdasági, közösségfejlesztési programokat, melyek a kizárólag a dél-békésiek számára nyújtanak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fejleszétsi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lehetőségeket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hozzáadott értéknövelés területén, a tudomány letelepítésével felsőoktatási intézmények és kutatók idevonzásával a térségben előállított alapanyagok feldolgozását segítjük elő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települések népességmegtartó erejét javítva szociális lakások felújítását, képzéseke, vállalkozások indításához való segítségnyújtást,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gyerekek fejlesztését szolgáló programok keretében tehetséggondozást, ösztöndíj programot, táboroztatások megszervezése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turizmus és vendéglátás területén a tematikus turisztikai útvonalak felmérése, kidolgozása, megvalósítása és a szükséges infrastruktúra fejlesztése és megismertetése (lovas, kerékpáros, vallási, gyógynövényes,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gastro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fesztivál, fürdő)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lakosság egészségi állapotának javítása érdekében prevenciós, sportolási és közösségi programokat, tanuszoda- és tornacsarnok programok előkészítése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közúthálózat fejlesztéséhez tanulmányok, terek, felmérések elkészítése, határátkelők nyitásában való közreműködés</a:t>
            </a:r>
          </a:p>
          <a:p>
            <a:pPr lvl="1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5697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szövetség által megalkotott stratégiák közül fontos kiemelnünk pl.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vidékfejlesztés területén turisztikai, mezőgazdasági, közösségfejlesztési programokat, melyek a kizárólag a dél-békésiek számára nyújtanak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fejleszétsi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lehetőségeket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hozzáadott értéknövelés területén, a tudomány letelepítésével felsőoktatási intézmények és kutatók idevonzásával a térségben előállított alapanyagok feldolgozását segítjük elő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települések népességmegtartó erejét javítva szociális lakások felújítását, képzéseke, vállalkozások indításához való segítségnyújtást,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gyerekek fejlesztését szolgáló programok keretében tehetséggondozást, ösztöndíj programot, táboroztatások megszervezése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turizmus és vendéglátás területén a tematikus turisztikai útvonalak felmérése, kidolgozása, megvalósítása és a szükséges infrastruktúra fejlesztése és megismertetése (lovas, kerékpáros, vallási, gyógynövényes,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gastro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fesztivál, fürdő)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lakosság egészségi állapotának javítása érdekében prevenciós, sportolási és közösségi programokat, tanuszoda- és tornacsarnok programok előkészítése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közúthálózat fejlesztéséhez tanulmányok, terek, felmérések elkészítése, határátkelők nyitásában való közreműködés</a:t>
            </a:r>
          </a:p>
          <a:p>
            <a:pPr lvl="1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53058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szövetség által megalkotott stratégiák közül fontos kiemelnünk pl.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vidékfejlesztés területén turisztikai, mezőgazdasági, közösségfejlesztési programokat, melyek a kizárólag a dél-békésiek számára nyújtanak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fejleszétsi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lehetőségeket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hozzáadott értéknövelés területén, a tudomány letelepítésével felsőoktatási intézmények és kutatók idevonzásával a térségben előállított alapanyagok feldolgozását segítjük elő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települések népességmegtartó erejét javítva szociális lakások felújítását, képzéseke, vállalkozások indításához való segítségnyújtást,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gyerekek fejlesztését szolgáló programok keretében tehetséggondozást, ösztöndíj programot, táboroztatások megszervezése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turizmus és vendéglátás területén a tematikus turisztikai útvonalak felmérése, kidolgozása, megvalósítása és a szükséges infrastruktúra fejlesztése és megismertetése (lovas, kerékpáros, vallási, gyógynövényes,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gastro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fesztivál, fürdő)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lakosság egészségi állapotának javítása érdekében prevenciós, sportolási és közösségi programokat, tanuszoda- és tornacsarnok programok előkészítése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közúthálózat fejlesztéséhez tanulmányok, terek, felmérések elkészítése, határátkelők nyitásában való közreműködés</a:t>
            </a:r>
          </a:p>
          <a:p>
            <a:pPr lvl="1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58377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szövetség által megalkotott stratégiák közül fontos kiemelnünk pl.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vidékfejlesztés területén turisztikai, mezőgazdasági, közösségfejlesztési programokat, melyek a kizárólag a dél-békésiek számára nyújtanak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fejleszétsi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lehetőségeket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hozzáadott értéknövelés területén, a tudomány letelepítésével felsőoktatási intézmények és kutatók idevonzásával a térségben előállított alapanyagok feldolgozását segítjük elő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települések népességmegtartó erejét javítva szociális lakások felújítását, képzéseke, vállalkozások indításához való segítségnyújtást,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gyerekek fejlesztését szolgáló programok keretében tehetséggondozást, ösztöndíj programot, táboroztatások megszervezése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turizmus és vendéglátás területén a tematikus turisztikai útvonalak felmérése, kidolgozása, megvalósítása és a szükséges infrastruktúra fejlesztése és megismertetése (lovas, kerékpáros, vallási, gyógynövényes,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gastro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fesztivál, fürdő)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lakosság egészségi állapotának javítása érdekében prevenciós, sportolási és közösségi programokat, tanuszoda- és tornacsarnok programok előkészítése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közúthálózat fejlesztéséhez tanulmányok, terek, felmérések elkészítése, határátkelők nyitásában való közreműködés</a:t>
            </a:r>
          </a:p>
          <a:p>
            <a:pPr lvl="1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573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szövetség által megalkotott stratégiák közül fontos kiemelnünk pl.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vidékfejlesztés területén turisztikai, mezőgazdasági, közösségfejlesztési programokat, melyek a kizárólag a dél-békésiek számára nyújtanak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fejleszétsi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lehetőségeket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hozzáadott értéknövelés területén, a tudomány letelepítésével felsőoktatási intézmények és kutatók idevonzásával a térségben előállított alapanyagok feldolgozását segítjük elő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települések népességmegtartó erejét javítva szociális lakások felújítását, képzéseke, vállalkozások indításához való segítségnyújtást,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gyerekek fejlesztését szolgáló programok keretében tehetséggondozást, ösztöndíj programot, táboroztatások megszervezése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turizmus és vendéglátás területén a tematikus turisztikai útvonalak felmérése, kidolgozása, megvalósítása és a szükséges infrastruktúra fejlesztése és megismertetése (lovas, kerékpáros, vallási, gyógynövényes,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gastro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fesztivál, fürdő)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lakosság egészségi állapotának javítása érdekében prevenciós, sportolási és közösségi programokat, tanuszoda- és tornacsarnok programok előkészítése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közúthálózat fejlesztéséhez tanulmányok, terek, felmérések elkészítése, határátkelők nyitásában való közreműködés</a:t>
            </a:r>
          </a:p>
          <a:p>
            <a:pPr lvl="1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96449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szövetség által megalkotott stratégiák közül fontos kiemelnünk pl.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vidékfejlesztés területén turisztikai, mezőgazdasági, közösségfejlesztési programokat, melyek a kizárólag a dél-békésiek számára nyújtanak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fejleszétsi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lehetőségeket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hozzáadott értéknövelés területén, a tudomány letelepítésével felsőoktatási intézmények és kutatók idevonzásával a térségben előállított alapanyagok feldolgozását segítjük elő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települések népességmegtartó erejét javítva szociális lakások felújítását, képzéseke, vállalkozások indításához való segítségnyújtást, 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gyerekek fejlesztését szolgáló programok keretében tehetséggondozást, ösztöndíj programot, táboroztatások megszervezése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turizmus és vendéglátás területén a tematikus turisztikai útvonalak felmérése, kidolgozása, megvalósítása és a szükséges infrastruktúra fejlesztése és megismertetése (lovas, kerékpáros, vallási, gyógynövényes,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gastro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fesztivál, fürdő)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lakosság egészségi állapotának javítása érdekében prevenciós, sportolási és közösségi programokat, tanuszoda- és tornacsarnok programok előkészítése</a:t>
            </a:r>
          </a:p>
          <a:p>
            <a:pPr lvl="1"/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közúthálózat fejlesztéséhez tanulmányok, terek, felmérések elkészítése, határátkelők nyitásában való közreműködés</a:t>
            </a:r>
          </a:p>
          <a:p>
            <a:pPr lvl="1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92678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9363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53054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Mi</a:t>
            </a:r>
            <a:r>
              <a:rPr lang="hu-HU" baseline="0" dirty="0" smtClean="0"/>
              <a:t> jót várunk…</a:t>
            </a:r>
          </a:p>
          <a:p>
            <a:r>
              <a:rPr lang="hu-HU" baseline="0" dirty="0" smtClean="0"/>
              <a:t>Azt várjuk, hogy Dél-Békés a fiatalok számára egy élhető hely legyen, az otthonuk legyen, ahonnan nem akarnak elköltözni.</a:t>
            </a:r>
          </a:p>
          <a:p>
            <a:r>
              <a:rPr lang="hu-HU" baseline="0" dirty="0" smtClean="0"/>
              <a:t>Ahol élni, dolgozni, boldogulni akarnak.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58BC2-B6A0-4C90-B5E1-7A59E345C81E}" type="slidenum">
              <a:rPr lang="hu-HU" smtClean="0"/>
              <a:pPr/>
              <a:t>29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788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275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165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7678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4938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510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874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5678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491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403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246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248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22000">
              <a:schemeClr val="accent6">
                <a:lumMod val="0"/>
                <a:lumOff val="100000"/>
              </a:schemeClr>
            </a:gs>
            <a:gs pos="100000">
              <a:schemeClr val="accent6">
                <a:lumMod val="7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DEE1F-9EC1-421E-A736-3BFC3AA9E6E5}" type="datetimeFigureOut">
              <a:rPr lang="hu-HU" smtClean="0"/>
              <a:pPr/>
              <a:t>2017.06.29.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55843-7ACD-4161-92C5-19CA82D16C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4000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calendulaterv@gmail.com" TargetMode="External"/><Relationship Id="rId2" Type="http://schemas.openxmlformats.org/officeDocument/2006/relationships/hyperlink" Target="http://www.calendulaterv.h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3600" b="1" dirty="0" smtClean="0"/>
              <a:t>Képviselő-testületi ülés</a:t>
            </a:r>
            <a:br>
              <a:rPr lang="hu-HU" sz="3600" b="1" dirty="0" smtClean="0"/>
            </a:br>
            <a:r>
              <a:rPr lang="hu-HU" sz="3600" b="1" dirty="0" smtClean="0"/>
              <a:t>Orosháza</a:t>
            </a:r>
            <a:endParaRPr lang="hu-HU" sz="3600" b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sp>
        <p:nvSpPr>
          <p:cNvPr id="4" name="Alcím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Alcím 2"/>
          <p:cNvSpPr>
            <a:spLocks noGrp="1"/>
          </p:cNvSpPr>
          <p:nvPr/>
        </p:nvSpPr>
        <p:spPr>
          <a:xfrm>
            <a:off x="1367160" y="4141779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4600" dirty="0" smtClean="0">
                <a:solidFill>
                  <a:schemeClr val="tx1"/>
                </a:solidFill>
              </a:rPr>
              <a:t>Dr. Malatyinszki Szilárd</a:t>
            </a:r>
          </a:p>
          <a:p>
            <a:endParaRPr lang="hu-HU" sz="2800" dirty="0">
              <a:solidFill>
                <a:schemeClr val="tx1"/>
              </a:solidFill>
            </a:endParaRPr>
          </a:p>
          <a:p>
            <a:endParaRPr lang="hu-HU" sz="2800" dirty="0" smtClean="0">
              <a:solidFill>
                <a:schemeClr val="tx1"/>
              </a:solidFill>
            </a:endParaRPr>
          </a:p>
          <a:p>
            <a:endParaRPr lang="hu-HU" sz="2800" dirty="0">
              <a:solidFill>
                <a:schemeClr val="tx1"/>
              </a:solidFill>
            </a:endParaRPr>
          </a:p>
          <a:p>
            <a:r>
              <a:rPr lang="hu-HU" sz="2600" dirty="0" smtClean="0">
                <a:solidFill>
                  <a:schemeClr val="tx1"/>
                </a:solidFill>
              </a:rPr>
              <a:t>2017. 06. 29.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Mi a célja a </a:t>
            </a:r>
            <a:r>
              <a:rPr lang="hu-HU" dirty="0" err="1" smtClean="0"/>
              <a:t>Calendula</a:t>
            </a:r>
            <a:r>
              <a:rPr lang="hu-HU" dirty="0" smtClean="0"/>
              <a:t> Tervnek?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 smtClean="0"/>
              <a:t>Összefogás </a:t>
            </a:r>
            <a:r>
              <a:rPr lang="hu-HU" b="1" dirty="0"/>
              <a:t>egy cél érdekében</a:t>
            </a:r>
            <a:r>
              <a:rPr lang="hu-HU" b="1" dirty="0" smtClean="0"/>
              <a:t>,</a:t>
            </a:r>
          </a:p>
          <a:p>
            <a:pPr marL="0" indent="0">
              <a:buNone/>
            </a:pPr>
            <a:r>
              <a:rPr lang="hu-HU" b="1" dirty="0" smtClean="0"/>
              <a:t>Dél-Békés </a:t>
            </a:r>
            <a:r>
              <a:rPr lang="hu-HU" b="1" dirty="0"/>
              <a:t>jövőjéért és </a:t>
            </a:r>
            <a:r>
              <a:rPr lang="hu-HU" b="1" dirty="0" smtClean="0"/>
              <a:t>fiataljainkért.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4561">
            <a:off x="4203577" y="3089063"/>
            <a:ext cx="4721604" cy="348218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4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238" y="3806952"/>
            <a:ext cx="3051048" cy="305104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Miért pont CALENDULA?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543970"/>
            <a:ext cx="7061449" cy="4525963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Térségünkben termelik a gyógynövények 60%-át Magyarországon.</a:t>
            </a:r>
          </a:p>
          <a:p>
            <a:pPr marL="0" indent="0">
              <a:buNone/>
            </a:pPr>
            <a:r>
              <a:rPr lang="hu-HU" dirty="0" smtClean="0"/>
              <a:t>A CALENDULA a Körömvirág latin neve.</a:t>
            </a:r>
          </a:p>
          <a:p>
            <a:pPr marL="0" indent="0">
              <a:buNone/>
            </a:pPr>
            <a:r>
              <a:rPr lang="hu-HU" dirty="0"/>
              <a:t>Fertőtlenítő és </a:t>
            </a:r>
            <a:r>
              <a:rPr lang="hu-HU" dirty="0" err="1"/>
              <a:t>gyulladásgátló</a:t>
            </a:r>
            <a:r>
              <a:rPr lang="hu-HU" dirty="0"/>
              <a:t>, valamint </a:t>
            </a:r>
            <a:r>
              <a:rPr lang="hu-HU" b="1" dirty="0"/>
              <a:t>sebgyógyulást</a:t>
            </a:r>
            <a:r>
              <a:rPr lang="hu-HU" dirty="0"/>
              <a:t> elősegítő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tulajdonsága is van.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9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Hogyan?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Évek </a:t>
            </a:r>
            <a:r>
              <a:rPr lang="hu-HU" dirty="0"/>
              <a:t>óta dolgozunk egy az egész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    Dél-Békést </a:t>
            </a:r>
            <a:r>
              <a:rPr lang="hu-HU" dirty="0"/>
              <a:t>fejlesztő </a:t>
            </a:r>
            <a:r>
              <a:rPr lang="hu-HU" dirty="0" smtClean="0"/>
              <a:t>programon.</a:t>
            </a:r>
          </a:p>
          <a:p>
            <a:r>
              <a:rPr lang="hu-HU" dirty="0"/>
              <a:t>Elemeztük más térségek , városok </a:t>
            </a:r>
            <a:r>
              <a:rPr lang="hu-HU" dirty="0" smtClean="0"/>
              <a:t>munkáit.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429000"/>
            <a:ext cx="4259965" cy="319497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4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Hogyan?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Helyi szakemberek bevonása (212)</a:t>
            </a:r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Munkát most is végezzük ezért várjuk a további segítőket.</a:t>
            </a:r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204864"/>
            <a:ext cx="3779912" cy="283493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5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8032"/>
            <a:ext cx="5987008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Munkacsoportok létszáma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6444208" y="2780928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FF0000"/>
                </a:solidFill>
              </a:rPr>
              <a:t>Több, mint 200 fő!</a:t>
            </a:r>
            <a:endParaRPr lang="hu-HU" sz="3600" b="1" dirty="0">
              <a:solidFill>
                <a:srgbClr val="FF0000"/>
              </a:solidFill>
            </a:endParaRPr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0768"/>
            <a:ext cx="417934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1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1143000"/>
          </a:xfrm>
        </p:spPr>
        <p:txBody>
          <a:bodyPr>
            <a:normAutofit fontScale="90000"/>
          </a:bodyPr>
          <a:lstStyle/>
          <a:p>
            <a:r>
              <a:rPr lang="hu-HU" dirty="0"/>
              <a:t>Mindent egy célnak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rendelünk </a:t>
            </a:r>
            <a:r>
              <a:rPr lang="hu-HU" dirty="0"/>
              <a:t>alá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smtClean="0"/>
              <a:t>Jövőt </a:t>
            </a:r>
            <a:r>
              <a:rPr lang="hu-HU" dirty="0"/>
              <a:t>nyújtani a fiataloknak és </a:t>
            </a:r>
            <a:r>
              <a:rPr lang="hu-HU" dirty="0" smtClean="0"/>
              <a:t>aktív</a:t>
            </a:r>
          </a:p>
          <a:p>
            <a:pPr marL="0" indent="0">
              <a:buNone/>
            </a:pPr>
            <a:r>
              <a:rPr lang="hu-HU" dirty="0" smtClean="0"/>
              <a:t> </a:t>
            </a:r>
            <a:r>
              <a:rPr lang="hu-HU" dirty="0"/>
              <a:t>korúaknak, hogy ITT MARADJANAK</a:t>
            </a:r>
            <a:r>
              <a:rPr lang="hu-HU" dirty="0" smtClean="0"/>
              <a:t>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501" y="3012916"/>
            <a:ext cx="4838747" cy="362906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5266928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Mindent egy célnak</a:t>
            </a:r>
            <a:br>
              <a:rPr lang="hu-HU" dirty="0" smtClean="0"/>
            </a:br>
            <a:r>
              <a:rPr lang="hu-HU" dirty="0" smtClean="0"/>
              <a:t> rendelünk alá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otthonra találjanak, jól érezzék </a:t>
            </a:r>
          </a:p>
          <a:p>
            <a:pPr marL="0" indent="0">
              <a:buNone/>
            </a:pPr>
            <a:r>
              <a:rPr lang="hu-HU" dirty="0" smtClean="0"/>
              <a:t>    magukat itt, Dél-Békésben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996952"/>
            <a:ext cx="4862285" cy="324701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Mindent egy célnak</a:t>
            </a:r>
            <a:br>
              <a:rPr lang="hu-HU" dirty="0" smtClean="0"/>
            </a:br>
            <a:r>
              <a:rPr lang="hu-HU" dirty="0" smtClean="0"/>
              <a:t> rendelünk alá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5172" y="1703204"/>
            <a:ext cx="6851104" cy="4137323"/>
          </a:xfrm>
        </p:spPr>
        <p:txBody>
          <a:bodyPr>
            <a:normAutofit/>
          </a:bodyPr>
          <a:lstStyle/>
          <a:p>
            <a:r>
              <a:rPr lang="hu-HU" dirty="0"/>
              <a:t>jövőképet csak akkor látnak maguk előtt, ha kilépünk a keretekből és kísérletet teszünk a térség megújítására, akkor talán nem máshol keresik a boldogulást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771866"/>
            <a:ext cx="4608512" cy="307234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221088"/>
            <a:ext cx="2917304" cy="291730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Össze kell fognunk…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pártállástól </a:t>
            </a:r>
            <a:r>
              <a:rPr lang="hu-HU" dirty="0"/>
              <a:t>függetlenül, </a:t>
            </a:r>
            <a:endParaRPr lang="hu-HU" dirty="0" smtClean="0"/>
          </a:p>
          <a:p>
            <a:r>
              <a:rPr lang="hu-HU" dirty="0" smtClean="0"/>
              <a:t>csak </a:t>
            </a:r>
            <a:r>
              <a:rPr lang="hu-HU" dirty="0"/>
              <a:t>azok az országok sikeresek ahol a politika színterén felül tudtak </a:t>
            </a:r>
            <a:r>
              <a:rPr lang="hu-HU" dirty="0" smtClean="0"/>
              <a:t>emelkedni,</a:t>
            </a:r>
          </a:p>
          <a:p>
            <a:r>
              <a:rPr lang="hu-HU" dirty="0" smtClean="0"/>
              <a:t>nem </a:t>
            </a:r>
            <a:r>
              <a:rPr lang="hu-HU" dirty="0"/>
              <a:t>vezethet eredményre az a hozzáállás, ahol a mindenkori pozícióban lévő vezető munkáját hátráltatják, egyéni </a:t>
            </a:r>
            <a:endParaRPr lang="hu-HU" dirty="0" smtClean="0"/>
          </a:p>
          <a:p>
            <a:pPr marL="0" indent="0">
              <a:buNone/>
            </a:pPr>
            <a:r>
              <a:rPr lang="hu-HU" dirty="0"/>
              <a:t> </a:t>
            </a:r>
            <a:r>
              <a:rPr lang="hu-HU" dirty="0" smtClean="0"/>
              <a:t>   célok </a:t>
            </a:r>
            <a:r>
              <a:rPr lang="hu-HU" dirty="0"/>
              <a:t>elérése érdekében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8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1143000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Történelmi </a:t>
            </a:r>
            <a:r>
              <a:rPr lang="hu-HU" b="1" dirty="0"/>
              <a:t>lehetőség </a:t>
            </a: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előtt </a:t>
            </a:r>
            <a:r>
              <a:rPr lang="hu-HU" b="1" dirty="0"/>
              <a:t>állunk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620483"/>
            <a:ext cx="8229600" cy="4525963"/>
          </a:xfrm>
        </p:spPr>
        <p:txBody>
          <a:bodyPr/>
          <a:lstStyle/>
          <a:p>
            <a:r>
              <a:rPr lang="hu-HU" dirty="0"/>
              <a:t>50 évre eldönthetjük Dél-Békés </a:t>
            </a:r>
            <a:r>
              <a:rPr lang="hu-HU" dirty="0" smtClean="0"/>
              <a:t>jövőjét</a:t>
            </a:r>
          </a:p>
          <a:p>
            <a:r>
              <a:rPr lang="hu-HU" dirty="0"/>
              <a:t>összefogva erősek </a:t>
            </a:r>
            <a:r>
              <a:rPr lang="hu-HU" dirty="0" smtClean="0"/>
              <a:t>vagyunk</a:t>
            </a:r>
          </a:p>
          <a:p>
            <a:r>
              <a:rPr lang="hu-HU" dirty="0"/>
              <a:t>Dél-Békés </a:t>
            </a:r>
            <a:r>
              <a:rPr lang="hu-HU" dirty="0" smtClean="0"/>
              <a:t>100.000-es </a:t>
            </a:r>
            <a:r>
              <a:rPr lang="hu-HU" dirty="0"/>
              <a:t>lakossága már komoly erőt képvisel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35" y="3883465"/>
            <a:ext cx="6190365" cy="295232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Munkánk </a:t>
            </a:r>
            <a:r>
              <a:rPr lang="hu-HU" dirty="0"/>
              <a:t>egyik </a:t>
            </a:r>
            <a:r>
              <a:rPr lang="hu-HU" dirty="0" smtClean="0"/>
              <a:t>ága…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8295" y="1988840"/>
            <a:ext cx="8229600" cy="4525963"/>
          </a:xfrm>
        </p:spPr>
        <p:txBody>
          <a:bodyPr/>
          <a:lstStyle/>
          <a:p>
            <a:r>
              <a:rPr lang="hu-HU" dirty="0"/>
              <a:t>az önkormányzatokat segítsük a TOP pályázatok által pénzhez </a:t>
            </a:r>
            <a:r>
              <a:rPr lang="hu-HU" dirty="0" smtClean="0"/>
              <a:t>jutni</a:t>
            </a:r>
          </a:p>
          <a:p>
            <a:r>
              <a:rPr lang="hu-HU" dirty="0" smtClean="0"/>
              <a:t>az </a:t>
            </a:r>
            <a:r>
              <a:rPr lang="hu-HU" dirty="0"/>
              <a:t>itt élő emberek által igénybevett közterek, </a:t>
            </a:r>
            <a:r>
              <a:rPr lang="hu-HU" dirty="0" smtClean="0"/>
              <a:t>intézmények újjáépüljenek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779096" cy="1143000"/>
          </a:xfrm>
        </p:spPr>
        <p:txBody>
          <a:bodyPr/>
          <a:lstStyle/>
          <a:p>
            <a:r>
              <a:rPr lang="hu-HU" dirty="0" smtClean="0"/>
              <a:t>Összehangolva…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268760"/>
            <a:ext cx="6048672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600" dirty="0" smtClean="0"/>
              <a:t>A </a:t>
            </a:r>
            <a:r>
              <a:rPr lang="hu-HU" sz="2600" dirty="0" err="1"/>
              <a:t>Calendula</a:t>
            </a:r>
            <a:r>
              <a:rPr lang="hu-HU" sz="2600" dirty="0"/>
              <a:t> Tervben az egész térség területén </a:t>
            </a:r>
            <a:r>
              <a:rPr lang="hu-HU" sz="2600" dirty="0" smtClean="0"/>
              <a:t>összehangolva, </a:t>
            </a:r>
            <a:r>
              <a:rPr lang="hu-HU" sz="2600" dirty="0"/>
              <a:t>egymásra építkezve sikerült többek között a TOP </a:t>
            </a:r>
            <a:r>
              <a:rPr lang="hu-HU" sz="2600" dirty="0" smtClean="0"/>
              <a:t>Békés megyei keretéből </a:t>
            </a:r>
            <a:r>
              <a:rPr lang="hu-HU" sz="2600" dirty="0"/>
              <a:t>Dél-Békés számára lehatárolásokat </a:t>
            </a:r>
            <a:r>
              <a:rPr lang="hu-HU" sz="2600" dirty="0" smtClean="0"/>
              <a:t>dolgoztunk ki.</a:t>
            </a:r>
          </a:p>
          <a:p>
            <a:r>
              <a:rPr lang="hu-HU" sz="2600" dirty="0" smtClean="0"/>
              <a:t>Több </a:t>
            </a:r>
            <a:r>
              <a:rPr lang="hu-HU" sz="2600" dirty="0"/>
              <a:t>milliárd forint értékben </a:t>
            </a:r>
            <a:r>
              <a:rPr lang="hu-HU" sz="2600" dirty="0" smtClean="0"/>
              <a:t>fejleszthetünk</a:t>
            </a:r>
          </a:p>
          <a:p>
            <a:r>
              <a:rPr lang="hu-HU" sz="2600" dirty="0"/>
              <a:t>csak Dél-Békésben használhatóak </a:t>
            </a:r>
            <a:r>
              <a:rPr lang="hu-HU" sz="2600" dirty="0" smtClean="0"/>
              <a:t>fel ezek a források</a:t>
            </a:r>
            <a:endParaRPr lang="hu-HU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852936"/>
            <a:ext cx="2466975" cy="185737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9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501" y="-23327"/>
            <a:ext cx="7421691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Békés Megyei Önkormányzat által támogatott pályázatok</a:t>
            </a:r>
            <a:endParaRPr lang="hu-HU" dirty="0"/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</p:nvPr>
        </p:nvGraphicFramePr>
        <p:xfrm>
          <a:off x="323528" y="2132856"/>
          <a:ext cx="8363272" cy="3993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Békés Megyei Önkormányzat által támogatott pályázatok</a:t>
            </a:r>
            <a:endParaRPr lang="hu-HU" dirty="0"/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1475734"/>
              </p:ext>
            </p:extLst>
          </p:nvPr>
        </p:nvGraphicFramePr>
        <p:xfrm>
          <a:off x="467544" y="1988840"/>
          <a:ext cx="8219256" cy="4137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7164288" y="5157192"/>
            <a:ext cx="1080120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8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501" y="-23327"/>
            <a:ext cx="8229600" cy="1143000"/>
          </a:xfrm>
        </p:spPr>
        <p:txBody>
          <a:bodyPr/>
          <a:lstStyle/>
          <a:p>
            <a:r>
              <a:rPr lang="hu-HU" dirty="0" smtClean="0"/>
              <a:t>Elnyert források Orosházán</a:t>
            </a:r>
            <a:endParaRPr lang="hu-HU" dirty="0"/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2162894"/>
              </p:ext>
            </p:extLst>
          </p:nvPr>
        </p:nvGraphicFramePr>
        <p:xfrm>
          <a:off x="823933" y="1916832"/>
          <a:ext cx="6624736" cy="42203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6109"/>
                <a:gridCol w="2028627"/>
              </a:tblGrid>
              <a:tr h="689219"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Terület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hu-HU" sz="2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sszeg </a:t>
                      </a:r>
                      <a:r>
                        <a:rPr lang="hu-HU" sz="2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hu-HU" sz="2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mFt</a:t>
                      </a:r>
                      <a:r>
                        <a:rPr lang="hu-HU" sz="2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689219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Helyi </a:t>
                      </a:r>
                      <a:r>
                        <a:rPr lang="hu-HU" sz="2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piac (Békéssámson,</a:t>
                      </a:r>
                      <a:r>
                        <a:rPr lang="hu-HU" sz="28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Csanádapáca, Gádoros, Pusztaföldvár)</a:t>
                      </a:r>
                      <a:endParaRPr lang="hu-H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93,5</a:t>
                      </a:r>
                      <a:endParaRPr lang="hu-H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689219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Óvoda-bölcsőde (Gádoros, Orosháza, Pusztaföldvár)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689219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Zöld-város (Orosháza)</a:t>
                      </a:r>
                      <a:endParaRPr lang="hu-H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hu-H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689219">
                <a:tc>
                  <a:txBody>
                    <a:bodyPr/>
                    <a:lstStyle/>
                    <a:p>
                      <a:pPr algn="l" fontAlgn="b"/>
                      <a:r>
                        <a:rPr lang="hu-HU" sz="2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Kerékpárút</a:t>
                      </a:r>
                      <a:r>
                        <a:rPr lang="hu-HU" sz="28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(Tótkomlós)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376,6</a:t>
                      </a:r>
                      <a:endParaRPr lang="hu-H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9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</p:spPr>
        <p:txBody>
          <a:bodyPr/>
          <a:lstStyle/>
          <a:p>
            <a:r>
              <a:rPr lang="hu-HU" dirty="0" smtClean="0"/>
              <a:t>Elnyert források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663224"/>
              </p:ext>
            </p:extLst>
          </p:nvPr>
        </p:nvGraphicFramePr>
        <p:xfrm>
          <a:off x="899592" y="1975446"/>
          <a:ext cx="7560840" cy="46349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6544"/>
                <a:gridCol w="2664296"/>
              </a:tblGrid>
              <a:tr h="54251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Az Orosházi ipari park fejlesztése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                          285 000 001     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4251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Közétkeztetés fejlesztése Orosházán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                          250 000 </a:t>
                      </a:r>
                      <a:r>
                        <a:rPr lang="hu-HU" sz="1800" u="none" strike="noStrike" dirty="0" err="1">
                          <a:effectLst/>
                        </a:rPr>
                        <a:t>000</a:t>
                      </a:r>
                      <a:r>
                        <a:rPr lang="hu-HU" sz="1800" u="none" strike="noStrike" dirty="0">
                          <a:effectLst/>
                        </a:rPr>
                        <a:t>     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4251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Orosháza - Gyopárosfürdő turisztikai fejlesztése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600 000 000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4251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Eötvös Katolikus Óvoda eszközállományának fejlesztése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  62 529 919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80602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A Hajnal Evangélikus Óvoda bővítése, korszerűsítése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230 055 947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4251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Óvodák felújítása Orosházán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250 000 000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4251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A Forrás Református Óvoda bővítése, felújítása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299 283 309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4251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Barnamezős területek rehabilitálása, közösségi tér kialakítása Orosháza-Gyopárosfürdőn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                          420 000 </a:t>
                      </a:r>
                      <a:r>
                        <a:rPr lang="hu-HU" sz="1800" u="none" strike="noStrike" dirty="0" err="1">
                          <a:effectLst/>
                        </a:rPr>
                        <a:t>000</a:t>
                      </a:r>
                      <a:r>
                        <a:rPr lang="hu-HU" sz="1800" u="none" strike="noStrike" dirty="0">
                          <a:effectLst/>
                        </a:rPr>
                        <a:t>     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8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63408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Elnyert források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718633"/>
              </p:ext>
            </p:extLst>
          </p:nvPr>
        </p:nvGraphicFramePr>
        <p:xfrm>
          <a:off x="333282" y="924579"/>
          <a:ext cx="7300900" cy="49634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38047"/>
                <a:gridCol w="2562853"/>
              </a:tblGrid>
              <a:tr h="52837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Zöld infrastruktúra fejlesztése, közösségi funkciók kialakítása Orosháza-Gyopárosfürdőn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400 000 000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9817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Csapadék- és belvízvédelmi fejlesztések Orosházán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400 000 000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37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Orosháza polgár-mesteri hivatalának energetikai célú megújítása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400 000 000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37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Orosházi Kistérség orvosi ügyeletének infrastrukturális fejlesztése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                            59 981 872     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37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Önkormányzati tulajdonú háziorvosi rendelők felújítása Orosházán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  39 723 571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37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A családsegítő- és gyermekjóléti központ felújítása, átalakítása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131 079 031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37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Nappali szociális ellátás infrastruktúrájának fejlesztése Orosházán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119 687 681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37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Leromlott városi területek rehabilitációja Orosházán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                          233 000 000     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37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Tegyünk érte közösen! - Helyi </a:t>
                      </a:r>
                      <a:r>
                        <a:rPr lang="hu-HU" sz="1800" u="none" strike="noStrike" dirty="0" smtClean="0">
                          <a:effectLst/>
                        </a:rPr>
                        <a:t>komplex </a:t>
                      </a:r>
                      <a:r>
                        <a:rPr lang="hu-HU" sz="1800" u="none" strike="noStrike" dirty="0">
                          <a:effectLst/>
                        </a:rPr>
                        <a:t>program Orosháza társadalmi integrációjáért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                            69 992 528     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3707904" y="6165304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/>
              <a:t>Összesen: </a:t>
            </a:r>
            <a:r>
              <a:rPr lang="hu-HU" sz="3600" b="1" dirty="0"/>
              <a:t>4 250 333 859 </a:t>
            </a:r>
          </a:p>
        </p:txBody>
      </p:sp>
    </p:spTree>
    <p:extLst>
      <p:ext uri="{BB962C8B-B14F-4D97-AF65-F5344CB8AC3E}">
        <p14:creationId xmlns:p14="http://schemas.microsoft.com/office/powerpoint/2010/main" val="347392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464" y="4343400"/>
            <a:ext cx="4191000" cy="25146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Ahol </a:t>
            </a:r>
            <a:r>
              <a:rPr lang="hu-HU" dirty="0"/>
              <a:t>érdek, ott ellenérdek is…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munkánk folytatásánál sem számíthatunk kedvezőbb </a:t>
            </a:r>
            <a:r>
              <a:rPr lang="hu-HU" dirty="0" smtClean="0"/>
              <a:t>fogadtatásra</a:t>
            </a:r>
          </a:p>
          <a:p>
            <a:r>
              <a:rPr lang="hu-HU" dirty="0"/>
              <a:t>Jövőbeni terveinket, céljainkat közös erővel védhetjük </a:t>
            </a:r>
            <a:r>
              <a:rPr lang="hu-HU" dirty="0" smtClean="0"/>
              <a:t>meg</a:t>
            </a:r>
          </a:p>
          <a:p>
            <a:r>
              <a:rPr lang="hu-HU" dirty="0"/>
              <a:t>mi továbbra is a nyer-nyer megoldásokban </a:t>
            </a:r>
            <a:r>
              <a:rPr lang="hu-HU" dirty="0" smtClean="0"/>
              <a:t>gondolkodunk</a:t>
            </a:r>
          </a:p>
          <a:p>
            <a:r>
              <a:rPr lang="hu-HU" dirty="0" smtClean="0"/>
              <a:t>Konzorciumi</a:t>
            </a:r>
          </a:p>
          <a:p>
            <a:pPr marL="0" indent="0">
              <a:buNone/>
            </a:pPr>
            <a:r>
              <a:rPr lang="hu-HU" dirty="0" smtClean="0"/>
              <a:t>    együttműködés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8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563072" cy="1143000"/>
          </a:xfrm>
        </p:spPr>
        <p:txBody>
          <a:bodyPr>
            <a:noAutofit/>
          </a:bodyPr>
          <a:lstStyle/>
          <a:p>
            <a:r>
              <a:rPr lang="hu-HU" sz="3600" b="1" dirty="0"/>
              <a:t>A szövetség </a:t>
            </a:r>
            <a:r>
              <a:rPr lang="hu-HU" sz="3600" b="1" dirty="0" smtClean="0"/>
              <a:t>munkacsoportjai által </a:t>
            </a:r>
            <a:r>
              <a:rPr lang="hu-HU" sz="3600" b="1" dirty="0"/>
              <a:t>megalkotott stratégiák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4000" dirty="0"/>
              <a:t>V</a:t>
            </a:r>
            <a:r>
              <a:rPr lang="hu-HU" sz="4000" dirty="0" smtClean="0"/>
              <a:t>idékfejlesztés</a:t>
            </a:r>
          </a:p>
          <a:p>
            <a:r>
              <a:rPr lang="hu-HU" sz="4000" dirty="0" smtClean="0"/>
              <a:t>Turisztikai programok</a:t>
            </a:r>
          </a:p>
          <a:p>
            <a:r>
              <a:rPr lang="hu-HU" sz="4000" dirty="0" smtClean="0"/>
              <a:t>Mezőgazdasági programok (</a:t>
            </a:r>
            <a:r>
              <a:rPr lang="hu-HU" sz="4000" dirty="0" err="1" smtClean="0"/>
              <a:t>Leader</a:t>
            </a:r>
            <a:r>
              <a:rPr lang="hu-HU" sz="4000" dirty="0" smtClean="0"/>
              <a:t>)</a:t>
            </a:r>
          </a:p>
          <a:p>
            <a:r>
              <a:rPr lang="hu-HU" sz="4000" dirty="0" smtClean="0"/>
              <a:t>Közösségfejlesztési programok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6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563072" cy="1143000"/>
          </a:xfrm>
        </p:spPr>
        <p:txBody>
          <a:bodyPr>
            <a:noAutofit/>
          </a:bodyPr>
          <a:lstStyle/>
          <a:p>
            <a:r>
              <a:rPr lang="hu-HU" sz="3600" b="1" dirty="0"/>
              <a:t>A szövetség </a:t>
            </a:r>
            <a:r>
              <a:rPr lang="hu-HU" sz="3600" b="1" dirty="0" smtClean="0"/>
              <a:t>munkacsoportjai által </a:t>
            </a:r>
            <a:r>
              <a:rPr lang="hu-HU" sz="3600" b="1" dirty="0"/>
              <a:t>megalkotott stratégiák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3600" dirty="0" smtClean="0"/>
              <a:t>Hozzáadott értéknövelés:</a:t>
            </a:r>
          </a:p>
          <a:p>
            <a:r>
              <a:rPr lang="hu-HU" sz="3600" dirty="0" smtClean="0"/>
              <a:t>Tudomány letelepítése; felsőoktatás</a:t>
            </a:r>
          </a:p>
          <a:p>
            <a:r>
              <a:rPr lang="hu-HU" sz="3600" dirty="0" smtClean="0"/>
              <a:t>Kutatók vonzása</a:t>
            </a:r>
          </a:p>
          <a:p>
            <a:r>
              <a:rPr lang="hu-HU" sz="3600" dirty="0" smtClean="0"/>
              <a:t>Helyi alapanyagok feldolgozásának kutatási előkészítése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563072" cy="1143000"/>
          </a:xfrm>
        </p:spPr>
        <p:txBody>
          <a:bodyPr>
            <a:noAutofit/>
          </a:bodyPr>
          <a:lstStyle/>
          <a:p>
            <a:r>
              <a:rPr lang="hu-HU" sz="3600" b="1" dirty="0"/>
              <a:t>A szövetség </a:t>
            </a:r>
            <a:r>
              <a:rPr lang="hu-HU" sz="3600" b="1" dirty="0" smtClean="0"/>
              <a:t>munkacsoportjai által </a:t>
            </a:r>
            <a:r>
              <a:rPr lang="hu-HU" sz="3600" b="1" dirty="0"/>
              <a:t>megalkotott stratégiák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Népességmegtartás:</a:t>
            </a:r>
          </a:p>
          <a:p>
            <a:r>
              <a:rPr lang="hu-HU" dirty="0" smtClean="0"/>
              <a:t>Szociális lakások felújítása</a:t>
            </a:r>
          </a:p>
          <a:p>
            <a:r>
              <a:rPr lang="hu-HU" dirty="0" smtClean="0"/>
              <a:t>Képzések</a:t>
            </a:r>
          </a:p>
          <a:p>
            <a:r>
              <a:rPr lang="hu-HU" dirty="0" smtClean="0"/>
              <a:t>Vállalkozások indításához segítségnyújtás</a:t>
            </a:r>
          </a:p>
          <a:p>
            <a:r>
              <a:rPr lang="hu-HU" dirty="0" smtClean="0"/>
              <a:t>Tehetséggondozás</a:t>
            </a:r>
          </a:p>
          <a:p>
            <a:r>
              <a:rPr lang="hu-HU" dirty="0" smtClean="0"/>
              <a:t>Ösztöndíj programok</a:t>
            </a:r>
          </a:p>
          <a:p>
            <a:r>
              <a:rPr lang="hu-HU" dirty="0" smtClean="0"/>
              <a:t>Táboroztatások megszervezése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563072" cy="1143000"/>
          </a:xfrm>
        </p:spPr>
        <p:txBody>
          <a:bodyPr>
            <a:noAutofit/>
          </a:bodyPr>
          <a:lstStyle/>
          <a:p>
            <a:r>
              <a:rPr lang="hu-HU" sz="3600" b="1" dirty="0"/>
              <a:t>A szövetség </a:t>
            </a:r>
            <a:r>
              <a:rPr lang="hu-HU" sz="3600" b="1" dirty="0" smtClean="0"/>
              <a:t>munkacsoportjai által </a:t>
            </a:r>
            <a:r>
              <a:rPr lang="hu-HU" sz="3600" b="1" dirty="0"/>
              <a:t>megalkotott stratégiák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3600" dirty="0" smtClean="0"/>
              <a:t>Turizmus és vendéglátás:</a:t>
            </a:r>
          </a:p>
          <a:p>
            <a:r>
              <a:rPr lang="hu-HU" sz="3600" dirty="0" smtClean="0"/>
              <a:t>Tematikus turisztikai útvonalak felmérése, kidolgozása, megvalósítása (lovas, kerékpáros, vallási, gyógynövényes, </a:t>
            </a:r>
            <a:r>
              <a:rPr lang="hu-HU" sz="3600" dirty="0" err="1" smtClean="0"/>
              <a:t>gasztro</a:t>
            </a:r>
            <a:r>
              <a:rPr lang="hu-HU" sz="3600" dirty="0" smtClean="0"/>
              <a:t>, fesztivál, fürdő</a:t>
            </a:r>
          </a:p>
          <a:p>
            <a:r>
              <a:rPr lang="hu-HU" sz="3600" dirty="0" smtClean="0"/>
              <a:t>Infrastruktúra fejlesztése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3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563072" cy="1143000"/>
          </a:xfrm>
        </p:spPr>
        <p:txBody>
          <a:bodyPr>
            <a:noAutofit/>
          </a:bodyPr>
          <a:lstStyle/>
          <a:p>
            <a:r>
              <a:rPr lang="hu-HU" sz="3600" b="1" dirty="0"/>
              <a:t>A szövetség </a:t>
            </a:r>
            <a:r>
              <a:rPr lang="hu-HU" sz="3600" b="1" dirty="0" smtClean="0"/>
              <a:t>munkacsoportjai által </a:t>
            </a:r>
            <a:r>
              <a:rPr lang="hu-HU" sz="3600" b="1" dirty="0"/>
              <a:t>megalkotott stratégiák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3600" dirty="0" smtClean="0"/>
              <a:t>Egészségi állapot javítása érdekében:</a:t>
            </a:r>
          </a:p>
          <a:p>
            <a:r>
              <a:rPr lang="hu-HU" sz="3600" dirty="0" smtClean="0"/>
              <a:t>Alap egészségügyi ellátás fejlesztése</a:t>
            </a:r>
            <a:endParaRPr lang="hu-HU" sz="3600" dirty="0"/>
          </a:p>
          <a:p>
            <a:r>
              <a:rPr lang="hu-HU" sz="3600" dirty="0" smtClean="0"/>
              <a:t>Prevenciós, sport és közösségi programok</a:t>
            </a:r>
          </a:p>
          <a:p>
            <a:r>
              <a:rPr lang="hu-HU" sz="3600" dirty="0" smtClean="0"/>
              <a:t>Tanuszoda- és tornacsarnok programok előkészítése</a:t>
            </a:r>
          </a:p>
          <a:p>
            <a:endParaRPr lang="hu-HU" sz="3600" dirty="0" smtClean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1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563072" cy="1143000"/>
          </a:xfrm>
        </p:spPr>
        <p:txBody>
          <a:bodyPr>
            <a:noAutofit/>
          </a:bodyPr>
          <a:lstStyle/>
          <a:p>
            <a:r>
              <a:rPr lang="hu-HU" sz="3600" b="1" dirty="0"/>
              <a:t>A szövetség </a:t>
            </a:r>
            <a:r>
              <a:rPr lang="hu-HU" sz="3600" b="1" dirty="0" smtClean="0"/>
              <a:t>munkacsoportjai által </a:t>
            </a:r>
            <a:r>
              <a:rPr lang="hu-HU" sz="3600" b="1" dirty="0"/>
              <a:t>megalkotott stratégiák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3600" dirty="0" smtClean="0"/>
              <a:t>A térség elérése érdekében:</a:t>
            </a:r>
          </a:p>
          <a:p>
            <a:r>
              <a:rPr lang="hu-HU" sz="3600" dirty="0" smtClean="0"/>
              <a:t>Közúthálózat fejlesztéséhez tanulmányok, tervek, felmérések készítése</a:t>
            </a:r>
          </a:p>
          <a:p>
            <a:r>
              <a:rPr lang="hu-HU" sz="3600" dirty="0" smtClean="0"/>
              <a:t>Határátkelők nyitásában való közreműködés</a:t>
            </a:r>
          </a:p>
          <a:p>
            <a:endParaRPr lang="hu-HU" sz="3600" dirty="0" smtClean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3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6275040" cy="1143000"/>
          </a:xfrm>
        </p:spPr>
        <p:txBody>
          <a:bodyPr/>
          <a:lstStyle/>
          <a:p>
            <a:r>
              <a:rPr lang="hu-HU" dirty="0" err="1" smtClean="0"/>
              <a:t>Calendula</a:t>
            </a:r>
            <a:r>
              <a:rPr lang="hu-HU" dirty="0" smtClean="0"/>
              <a:t> kártya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233082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helyi identitástudat erősítése, Dél-Békés gazdaságának fejlesztése, és a térség értékeinek </a:t>
            </a:r>
            <a:r>
              <a:rPr lang="hu-HU" dirty="0" smtClean="0"/>
              <a:t>bemutatása</a:t>
            </a:r>
          </a:p>
          <a:p>
            <a:r>
              <a:rPr lang="hu-HU" dirty="0"/>
              <a:t>a lakosság olcsóbban fog hozzájutni térségi termékekhez, szolgáltatásokhoz, a vállalkozások a tevékenységük népszerűsítéséhez kapnak </a:t>
            </a:r>
            <a:r>
              <a:rPr lang="hu-HU" dirty="0" smtClean="0"/>
              <a:t>lehetőséget</a:t>
            </a:r>
          </a:p>
          <a:p>
            <a:r>
              <a:rPr lang="hu-HU" dirty="0"/>
              <a:t>s</a:t>
            </a:r>
            <a:r>
              <a:rPr lang="hu-HU" dirty="0" smtClean="0"/>
              <a:t>zolgáltató kiválasztása megtörtént</a:t>
            </a:r>
          </a:p>
          <a:p>
            <a:r>
              <a:rPr lang="hu-HU" dirty="0"/>
              <a:t>b</a:t>
            </a:r>
            <a:r>
              <a:rPr lang="hu-HU" dirty="0" smtClean="0"/>
              <a:t>evezetéshez szükséges tanulmány elkészült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4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Szolgáltatási területek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Múzeumok, galériák, </a:t>
            </a:r>
          </a:p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Turisztikai látványosságok,</a:t>
            </a:r>
          </a:p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Önkormányzati fenntartású- és az önkormányzati finanszírozást is igénybe vevő intézmények, </a:t>
            </a:r>
          </a:p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Rendezvények</a:t>
            </a:r>
          </a:p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Kikapcsolódás, szabadidő, </a:t>
            </a:r>
          </a:p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Szórakozóhelyek, </a:t>
            </a:r>
          </a:p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Szálláshelyek, </a:t>
            </a:r>
          </a:p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Vendéglátóhelyek, </a:t>
            </a:r>
          </a:p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Sportolási lehetőségek, </a:t>
            </a:r>
          </a:p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Helyi utazási kedvezmények, </a:t>
            </a:r>
          </a:p>
          <a:p>
            <a:pPr marL="285750" lvl="0" indent="-285750"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Kereskedelmi-, vásárlási kedvezmények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370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275040" cy="1143000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A szövetség támogatási díja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r>
              <a:rPr lang="hu-HU" dirty="0" smtClean="0"/>
              <a:t>Civil szervezetek és </a:t>
            </a:r>
            <a:r>
              <a:rPr lang="hu-HU" dirty="0" err="1" smtClean="0"/>
              <a:t>mikrovállalkozások</a:t>
            </a:r>
            <a:r>
              <a:rPr lang="hu-HU" dirty="0" smtClean="0"/>
              <a:t>: 5000.- Ft/hó</a:t>
            </a:r>
          </a:p>
          <a:p>
            <a:r>
              <a:rPr lang="hu-HU" dirty="0" smtClean="0"/>
              <a:t>KKV-k és </a:t>
            </a:r>
            <a:r>
              <a:rPr lang="hu-HU" sz="3600" dirty="0" smtClean="0"/>
              <a:t>10.000 főnél kisebb lélekszámú települések 20.000.- Ft/hó</a:t>
            </a:r>
          </a:p>
          <a:p>
            <a:r>
              <a:rPr lang="hu-HU" dirty="0" smtClean="0"/>
              <a:t>Minden más tag 50.000.- Ft/hó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Az egyik legjobb program…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277072"/>
          </a:xfrm>
        </p:spPr>
        <p:txBody>
          <a:bodyPr/>
          <a:lstStyle/>
          <a:p>
            <a:r>
              <a:rPr lang="hu-HU" dirty="0" smtClean="0"/>
              <a:t>212 szakértő</a:t>
            </a:r>
          </a:p>
          <a:p>
            <a:r>
              <a:rPr lang="hu-HU" dirty="0" smtClean="0"/>
              <a:t>Sokan ellenünk dolgoznak, de mi Dél-Békésért dolgozunk napról-napra</a:t>
            </a:r>
          </a:p>
          <a:p>
            <a:r>
              <a:rPr lang="hu-HU" dirty="0" smtClean="0"/>
              <a:t>lehetőség azok </a:t>
            </a:r>
            <a:r>
              <a:rPr lang="hu-HU" dirty="0"/>
              <a:t>számára akik úgy döntenek, hogy tesznek is  a </a:t>
            </a:r>
            <a:r>
              <a:rPr lang="hu-HU" dirty="0" smtClean="0"/>
              <a:t>térségért</a:t>
            </a:r>
          </a:p>
          <a:p>
            <a:pPr marL="0" indent="0">
              <a:buNone/>
            </a:pPr>
            <a:endParaRPr lang="hu-HU" dirty="0" smtClean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221088"/>
            <a:ext cx="6012160" cy="2443940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30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75" y="102850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Keressen minket, csatlakozzon hozzánk!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hu-HU" u="sng" dirty="0" err="1" smtClean="0">
                <a:hlinkClick r:id="rId2"/>
              </a:rPr>
              <a:t>www.calendulaterv.hu</a:t>
            </a:r>
            <a:endParaRPr lang="hu-HU" u="sng" dirty="0" smtClean="0"/>
          </a:p>
          <a:p>
            <a:pPr marL="0" indent="0" algn="ctr">
              <a:buNone/>
            </a:pPr>
            <a:r>
              <a:rPr lang="hu-HU" u="sng" dirty="0" err="1" smtClean="0">
                <a:hlinkClick r:id="rId3"/>
              </a:rPr>
              <a:t>calendulaterv</a:t>
            </a:r>
            <a:r>
              <a:rPr lang="hu-HU" u="sng" dirty="0" smtClean="0">
                <a:hlinkClick r:id="rId3"/>
              </a:rPr>
              <a:t>@</a:t>
            </a:r>
            <a:r>
              <a:rPr lang="hu-HU" u="sng" dirty="0" err="1" smtClean="0">
                <a:hlinkClick r:id="rId3"/>
              </a:rPr>
              <a:t>gmail.com</a:t>
            </a:r>
            <a:endParaRPr lang="hu-HU" u="sng" dirty="0" smtClean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556" y="4077072"/>
            <a:ext cx="1591444" cy="1591444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4932040" y="4432711"/>
            <a:ext cx="30005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 err="1" smtClean="0"/>
              <a:t>Calendula</a:t>
            </a:r>
            <a:r>
              <a:rPr lang="hu-HU" sz="3600" b="1" dirty="0" smtClean="0"/>
              <a:t> </a:t>
            </a:r>
            <a:r>
              <a:rPr lang="hu-HU" sz="3600" b="1" dirty="0"/>
              <a:t>Terv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10" y="0"/>
            <a:ext cx="172216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35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2254</Words>
  <Application>Microsoft Office PowerPoint</Application>
  <PresentationFormat>Diavetítés a képernyőre (4:3 oldalarány)</PresentationFormat>
  <Paragraphs>269</Paragraphs>
  <Slides>30</Slides>
  <Notes>23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Office-téma</vt:lpstr>
      <vt:lpstr>Képviselő-testületi ülés Orosháza</vt:lpstr>
      <vt:lpstr>Mi a célja a Calendula Tervnek?</vt:lpstr>
      <vt:lpstr>Miért pont CALENDULA?</vt:lpstr>
      <vt:lpstr>Hogyan?</vt:lpstr>
      <vt:lpstr>Hogyan?</vt:lpstr>
      <vt:lpstr>Munkacsoportok létszáma</vt:lpstr>
      <vt:lpstr>Mindent egy célnak  rendelünk alá</vt:lpstr>
      <vt:lpstr>Mindent egy célnak  rendelünk alá</vt:lpstr>
      <vt:lpstr>Mindent egy célnak  rendelünk alá</vt:lpstr>
      <vt:lpstr>Össze kell fognunk…</vt:lpstr>
      <vt:lpstr>Történelmi lehetőség  előtt állunk</vt:lpstr>
      <vt:lpstr>Munkánk egyik ága…</vt:lpstr>
      <vt:lpstr>Összehangolva…</vt:lpstr>
      <vt:lpstr> Békés Megyei Önkormányzat által támogatott pályázatok</vt:lpstr>
      <vt:lpstr>Békés Megyei Önkormányzat által támogatott pályázatok</vt:lpstr>
      <vt:lpstr>Elnyert források Orosházán</vt:lpstr>
      <vt:lpstr>Elnyert források</vt:lpstr>
      <vt:lpstr>Elnyert források</vt:lpstr>
      <vt:lpstr>Ahol érdek, ott ellenérdek is…</vt:lpstr>
      <vt:lpstr>A szövetség munkacsoportjai által megalkotott stratégiák</vt:lpstr>
      <vt:lpstr>A szövetség munkacsoportjai által megalkotott stratégiák</vt:lpstr>
      <vt:lpstr>A szövetség munkacsoportjai által megalkotott stratégiák</vt:lpstr>
      <vt:lpstr>A szövetség munkacsoportjai által megalkotott stratégiák</vt:lpstr>
      <vt:lpstr>A szövetség munkacsoportjai által megalkotott stratégiák</vt:lpstr>
      <vt:lpstr>A szövetség munkacsoportjai által megalkotott stratégiák</vt:lpstr>
      <vt:lpstr>Calendula kártya</vt:lpstr>
      <vt:lpstr>Szolgáltatási területek</vt:lpstr>
      <vt:lpstr>A szövetség támogatási díja</vt:lpstr>
      <vt:lpstr>Az egyik legjobb program…</vt:lpstr>
      <vt:lpstr>Keressen minket, csatlakozzon hozzánk!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admin</dc:creator>
  <cp:lastModifiedBy>Szilárd Malatyinszki</cp:lastModifiedBy>
  <cp:revision>43</cp:revision>
  <cp:lastPrinted>2017-05-15T13:38:39Z</cp:lastPrinted>
  <dcterms:created xsi:type="dcterms:W3CDTF">2017-05-15T07:00:45Z</dcterms:created>
  <dcterms:modified xsi:type="dcterms:W3CDTF">2017-06-29T06:51:48Z</dcterms:modified>
</cp:coreProperties>
</file>