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handoutMasterIdLst>
    <p:handoutMasterId r:id="rId26"/>
  </p:handoutMasterIdLst>
  <p:sldIdLst>
    <p:sldId id="256" r:id="rId2"/>
    <p:sldId id="310" r:id="rId3"/>
    <p:sldId id="319" r:id="rId4"/>
    <p:sldId id="312" r:id="rId5"/>
    <p:sldId id="311" r:id="rId6"/>
    <p:sldId id="294" r:id="rId7"/>
    <p:sldId id="259" r:id="rId8"/>
    <p:sldId id="297" r:id="rId9"/>
    <p:sldId id="298" r:id="rId10"/>
    <p:sldId id="302" r:id="rId11"/>
    <p:sldId id="303" r:id="rId12"/>
    <p:sldId id="299" r:id="rId13"/>
    <p:sldId id="301" r:id="rId14"/>
    <p:sldId id="304" r:id="rId15"/>
    <p:sldId id="313" r:id="rId16"/>
    <p:sldId id="305" r:id="rId17"/>
    <p:sldId id="306" r:id="rId18"/>
    <p:sldId id="314" r:id="rId19"/>
    <p:sldId id="307" r:id="rId20"/>
    <p:sldId id="308" r:id="rId21"/>
    <p:sldId id="296" r:id="rId22"/>
    <p:sldId id="316" r:id="rId23"/>
    <p:sldId id="318" r:id="rId24"/>
    <p:sldId id="317" r:id="rId25"/>
  </p:sldIdLst>
  <p:sldSz cx="9144000" cy="6858000" type="screen4x3"/>
  <p:notesSz cx="6794500" cy="99314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65" autoAdjust="0"/>
    <p:restoredTop sz="94484" autoAdjust="0"/>
  </p:normalViewPr>
  <p:slideViewPr>
    <p:cSldViewPr>
      <p:cViewPr>
        <p:scale>
          <a:sx n="76" d="100"/>
          <a:sy n="76" d="100"/>
        </p:scale>
        <p:origin x="-1206" y="-48"/>
      </p:cViewPr>
      <p:guideLst>
        <p:guide orient="horz" pos="2160"/>
        <p:guide pos="2880"/>
      </p:guideLst>
    </p:cSldViewPr>
  </p:slideViewPr>
  <p:outlineViewPr>
    <p:cViewPr>
      <p:scale>
        <a:sx n="33" d="100"/>
        <a:sy n="33" d="100"/>
      </p:scale>
      <p:origin x="0" y="175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E76AB07A-E2A9-40AE-882E-CC0C1FF24BEC}" type="datetimeFigureOut">
              <a:rPr lang="hu-HU" smtClean="0"/>
              <a:t>2016. 06. 23.</a:t>
            </a:fld>
            <a:endParaRPr lang="hu-HU"/>
          </a:p>
        </p:txBody>
      </p:sp>
      <p:sp>
        <p:nvSpPr>
          <p:cNvPr id="4" name="Élőláb helye 3"/>
          <p:cNvSpPr>
            <a:spLocks noGrp="1"/>
          </p:cNvSpPr>
          <p:nvPr>
            <p:ph type="ftr" sz="quarter" idx="2"/>
          </p:nvPr>
        </p:nvSpPr>
        <p:spPr>
          <a:xfrm>
            <a:off x="1" y="9433106"/>
            <a:ext cx="2944283" cy="496570"/>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01D93B6-A056-424A-880F-C493CFCDCEFB}" type="slidenum">
              <a:rPr lang="hu-HU" smtClean="0"/>
              <a:t>‹#›</a:t>
            </a:fld>
            <a:endParaRPr lang="hu-HU"/>
          </a:p>
        </p:txBody>
      </p:sp>
    </p:spTree>
    <p:extLst>
      <p:ext uri="{BB962C8B-B14F-4D97-AF65-F5344CB8AC3E}">
        <p14:creationId xmlns:p14="http://schemas.microsoft.com/office/powerpoint/2010/main" val="28072101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38F09755-D898-40EE-B6FD-7202A527B9E5}" type="datetimeFigureOut">
              <a:rPr lang="hu-HU" smtClean="0"/>
              <a:t>2016. 06. 23.</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45340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38F09755-D898-40EE-B6FD-7202A527B9E5}" type="datetimeFigureOut">
              <a:rPr lang="hu-HU" smtClean="0"/>
              <a:t>2016. 06. 23.</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3656577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38F09755-D898-40EE-B6FD-7202A527B9E5}" type="datetimeFigureOut">
              <a:rPr lang="hu-HU" smtClean="0"/>
              <a:t>2016. 06. 23.</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1783843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38F09755-D898-40EE-B6FD-7202A527B9E5}" type="datetimeFigureOut">
              <a:rPr lang="hu-HU" smtClean="0"/>
              <a:t>2016. 06. 23.</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154380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38F09755-D898-40EE-B6FD-7202A527B9E5}" type="datetimeFigureOut">
              <a:rPr lang="hu-HU" smtClean="0"/>
              <a:t>2016. 06. 23.</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2966608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38F09755-D898-40EE-B6FD-7202A527B9E5}" type="datetimeFigureOut">
              <a:rPr lang="hu-HU" smtClean="0"/>
              <a:t>2016. 06. 23.</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3381549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38F09755-D898-40EE-B6FD-7202A527B9E5}" type="datetimeFigureOut">
              <a:rPr lang="hu-HU" smtClean="0"/>
              <a:t>2016. 06. 23.</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16592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38F09755-D898-40EE-B6FD-7202A527B9E5}" type="datetimeFigureOut">
              <a:rPr lang="hu-HU" smtClean="0"/>
              <a:t>2016. 06. 23.</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1157399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38F09755-D898-40EE-B6FD-7202A527B9E5}" type="datetimeFigureOut">
              <a:rPr lang="hu-HU" smtClean="0"/>
              <a:t>2016. 06. 23.</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2884541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38F09755-D898-40EE-B6FD-7202A527B9E5}" type="datetimeFigureOut">
              <a:rPr lang="hu-HU" smtClean="0"/>
              <a:t>2016. 06. 23.</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2940932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38F09755-D898-40EE-B6FD-7202A527B9E5}" type="datetimeFigureOut">
              <a:rPr lang="hu-HU" smtClean="0"/>
              <a:t>2016. 06. 23.</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D1BBB40-7483-4A9F-89F7-D0E7B636B493}" type="slidenum">
              <a:rPr lang="hu-HU" smtClean="0"/>
              <a:t>‹#›</a:t>
            </a:fld>
            <a:endParaRPr lang="hu-HU"/>
          </a:p>
        </p:txBody>
      </p:sp>
    </p:spTree>
    <p:extLst>
      <p:ext uri="{BB962C8B-B14F-4D97-AF65-F5344CB8AC3E}">
        <p14:creationId xmlns:p14="http://schemas.microsoft.com/office/powerpoint/2010/main" val="161231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09755-D898-40EE-B6FD-7202A527B9E5}" type="datetimeFigureOut">
              <a:rPr lang="hu-HU" smtClean="0"/>
              <a:t>2016. 06. 23.</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BBB40-7483-4A9F-89F7-D0E7B636B493}" type="slidenum">
              <a:rPr lang="hu-HU" smtClean="0"/>
              <a:t>‹#›</a:t>
            </a:fld>
            <a:endParaRPr lang="hu-HU"/>
          </a:p>
        </p:txBody>
      </p:sp>
    </p:spTree>
    <p:extLst>
      <p:ext uri="{BB962C8B-B14F-4D97-AF65-F5344CB8AC3E}">
        <p14:creationId xmlns:p14="http://schemas.microsoft.com/office/powerpoint/2010/main" val="3210002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2666727"/>
          </a:xfrm>
        </p:spPr>
        <p:txBody>
          <a:bodyPr>
            <a:normAutofit fontScale="90000"/>
          </a:bodyPr>
          <a:lstStyle/>
          <a:p>
            <a:r>
              <a:rPr lang="hu-HU" b="1" dirty="0" smtClean="0"/>
              <a:t>Helyi Közösségi Fejlesztési Stratégia</a:t>
            </a:r>
            <a:br>
              <a:rPr lang="hu-HU" b="1" dirty="0" smtClean="0"/>
            </a:br>
            <a:r>
              <a:rPr lang="hu-HU" b="1" dirty="0" smtClean="0"/>
              <a:t>2014-2020</a:t>
            </a:r>
            <a:br>
              <a:rPr lang="hu-HU" b="1" dirty="0" smtClean="0"/>
            </a:br>
            <a:r>
              <a:rPr lang="hu-HU" sz="3600" dirty="0" smtClean="0"/>
              <a:t>Orosháza Fejlődéséért Helyi Közösség</a:t>
            </a:r>
            <a:r>
              <a:rPr lang="hu-HU" b="1" dirty="0"/>
              <a:t/>
            </a:r>
            <a:br>
              <a:rPr lang="hu-HU" b="1" dirty="0"/>
            </a:br>
            <a:endParaRPr lang="hu-HU" sz="2700" dirty="0"/>
          </a:p>
        </p:txBody>
      </p:sp>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a:noFill/>
        </p:spPr>
      </p:pic>
    </p:spTree>
    <p:extLst>
      <p:ext uri="{BB962C8B-B14F-4D97-AF65-F5344CB8AC3E}">
        <p14:creationId xmlns:p14="http://schemas.microsoft.com/office/powerpoint/2010/main" val="268701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537979" y="188640"/>
            <a:ext cx="8229600" cy="1143000"/>
          </a:xfrm>
        </p:spPr>
        <p:txBody>
          <a:bodyPr>
            <a:normAutofit/>
          </a:bodyPr>
          <a:lstStyle/>
          <a:p>
            <a:r>
              <a:rPr lang="hu-HU" sz="2800" b="1" dirty="0" smtClean="0">
                <a:solidFill>
                  <a:schemeClr val="bg1"/>
                </a:solidFill>
              </a:rPr>
              <a:t>Orosháza Fejlődéséért Helyi Közösség</a:t>
            </a: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755576" y="1484784"/>
            <a:ext cx="7578587" cy="4968552"/>
          </a:xfrm>
        </p:spPr>
        <p:txBody>
          <a:bodyPr>
            <a:noAutofit/>
          </a:bodyPr>
          <a:lstStyle/>
          <a:p>
            <a:pPr algn="just"/>
            <a:r>
              <a:rPr lang="hu-HU" sz="2200" dirty="0" smtClean="0"/>
              <a:t>2016 </a:t>
            </a:r>
            <a:r>
              <a:rPr lang="hu-HU" sz="2200" dirty="0"/>
              <a:t>májusában alakult meg, a TOP CLLD 7.1.1. pályázati kiírásnak megfelelés érdekében. A Helyi Közösség alakításában a helyi önkormányzat, a helyi önkormányzat intézményei, civil szervezetek és vállalkozások vettek részt</a:t>
            </a:r>
            <a:r>
              <a:rPr lang="hu-HU" sz="2200" dirty="0" smtClean="0"/>
              <a:t>.</a:t>
            </a:r>
          </a:p>
          <a:p>
            <a:pPr marL="0" indent="0" algn="just">
              <a:buNone/>
            </a:pPr>
            <a:endParaRPr lang="hu-HU" sz="2200" dirty="0" smtClean="0"/>
          </a:p>
          <a:p>
            <a:pPr algn="just"/>
            <a:r>
              <a:rPr lang="hu-HU" sz="2200" dirty="0" smtClean="0"/>
              <a:t>15 alapító tag (7 közszféra, 5 civil szféra, 3 üzleti szféra)</a:t>
            </a:r>
          </a:p>
          <a:p>
            <a:pPr algn="just"/>
            <a:endParaRPr lang="hu-HU" sz="2200" dirty="0" smtClean="0"/>
          </a:p>
          <a:p>
            <a:pPr algn="just"/>
            <a:r>
              <a:rPr lang="hu-HU" sz="2200" dirty="0" smtClean="0"/>
              <a:t>A </a:t>
            </a:r>
            <a:r>
              <a:rPr lang="hu-HU" sz="2200" dirty="0"/>
              <a:t>helyi közösség egyesületi formában fog működni, az egyesület közgyűlése fog a </a:t>
            </a:r>
            <a:r>
              <a:rPr lang="hu-HU" sz="2200" dirty="0" err="1"/>
              <a:t>HFS-sel</a:t>
            </a:r>
            <a:r>
              <a:rPr lang="hu-HU" sz="2200" dirty="0"/>
              <a:t> kapcsolatos döntéshozatalban részt venni. Az egyesületi tagsága nyitott, olyan formában, hogy annak mindenki a tagja lehet, legalább két tag ajánlása alapján az elnökség fog dönteni a tagfelvételről</a:t>
            </a:r>
            <a:r>
              <a:rPr lang="hu-HU" sz="2200" dirty="0" smtClean="0"/>
              <a:t>.</a:t>
            </a:r>
          </a:p>
          <a:p>
            <a:pPr marL="0" indent="0">
              <a:buNone/>
            </a:pPr>
            <a:endParaRPr lang="hu-HU" sz="2000" dirty="0" smtClean="0"/>
          </a:p>
          <a:p>
            <a:endParaRPr lang="hu-HU" sz="1600" dirty="0" smtClean="0"/>
          </a:p>
          <a:p>
            <a:endParaRPr lang="hu-HU" sz="1600" dirty="0"/>
          </a:p>
          <a:p>
            <a:pPr marL="0" indent="0" algn="just">
              <a:buNone/>
            </a:pPr>
            <a:endParaRPr lang="hu-HU" sz="1600" dirty="0" smtClean="0"/>
          </a:p>
        </p:txBody>
      </p:sp>
    </p:spTree>
    <p:extLst>
      <p:ext uri="{BB962C8B-B14F-4D97-AF65-F5344CB8AC3E}">
        <p14:creationId xmlns:p14="http://schemas.microsoft.com/office/powerpoint/2010/main" val="2350037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bg1"/>
                </a:solidFill>
              </a:rPr>
              <a:t>HELYI KÖZÖSSÉG TAGSÁGA</a:t>
            </a:r>
            <a:endParaRPr lang="hu-HU" dirty="0">
              <a:solidFill>
                <a:schemeClr val="bg1"/>
              </a:solidFill>
            </a:endParaRPr>
          </a:p>
        </p:txBody>
      </p:sp>
      <p:sp>
        <p:nvSpPr>
          <p:cNvPr id="3" name="Tartalom helye 2"/>
          <p:cNvSpPr>
            <a:spLocks noGrp="1"/>
          </p:cNvSpPr>
          <p:nvPr>
            <p:ph idx="1"/>
          </p:nvPr>
        </p:nvSpPr>
        <p:spPr/>
        <p:txBody>
          <a:bodyPr>
            <a:normAutofit fontScale="55000" lnSpcReduction="20000"/>
          </a:bodyPr>
          <a:lstStyle/>
          <a:p>
            <a:r>
              <a:rPr lang="hu-HU" b="1" dirty="0"/>
              <a:t>Orosháza Város Önkormányzata</a:t>
            </a:r>
          </a:p>
          <a:p>
            <a:r>
              <a:rPr lang="hu-HU" b="1" dirty="0" smtClean="0"/>
              <a:t>Orosháza </a:t>
            </a:r>
            <a:r>
              <a:rPr lang="hu-HU" b="1" dirty="0"/>
              <a:t>Városi Önkormányzat </a:t>
            </a:r>
            <a:r>
              <a:rPr lang="hu-HU" b="1" dirty="0" err="1"/>
              <a:t>Napköziotthonos</a:t>
            </a:r>
            <a:r>
              <a:rPr lang="hu-HU" b="1" dirty="0"/>
              <a:t> </a:t>
            </a:r>
            <a:r>
              <a:rPr lang="hu-HU" b="1" dirty="0" smtClean="0"/>
              <a:t>Óvodája</a:t>
            </a:r>
          </a:p>
          <a:p>
            <a:r>
              <a:rPr lang="hu-HU" b="1" dirty="0"/>
              <a:t>Eötvös József Katolikus Általános Iskola és </a:t>
            </a:r>
            <a:r>
              <a:rPr lang="hu-HU" b="1" dirty="0" smtClean="0"/>
              <a:t>Óvoda</a:t>
            </a:r>
          </a:p>
          <a:p>
            <a:r>
              <a:rPr lang="hu-HU" b="1" dirty="0" smtClean="0"/>
              <a:t>Orosházi </a:t>
            </a:r>
            <a:r>
              <a:rPr lang="hu-HU" b="1" dirty="0"/>
              <a:t>Média Kft.</a:t>
            </a:r>
            <a:endParaRPr lang="hu-HU" dirty="0"/>
          </a:p>
          <a:p>
            <a:r>
              <a:rPr lang="hu-HU" b="1" dirty="0"/>
              <a:t>Orosházi Városüzemeltetési és Szolgáltató </a:t>
            </a:r>
            <a:r>
              <a:rPr lang="hu-HU" b="1" dirty="0" err="1" smtClean="0"/>
              <a:t>Zrt</a:t>
            </a:r>
            <a:endParaRPr lang="hu-HU" b="1" dirty="0" smtClean="0"/>
          </a:p>
          <a:p>
            <a:r>
              <a:rPr lang="hu-HU" b="1" dirty="0"/>
              <a:t>Orosháza Város Önkormányzat Nagy Gyula Területi Múzeum</a:t>
            </a:r>
          </a:p>
          <a:p>
            <a:r>
              <a:rPr lang="hu-HU" b="1" dirty="0"/>
              <a:t>Orosháza Város Önkormányzat Román Nemzetiségi Önkormányzat</a:t>
            </a:r>
            <a:endParaRPr lang="hu-HU" dirty="0"/>
          </a:p>
          <a:p>
            <a:r>
              <a:rPr lang="hu-HU" b="1" dirty="0" err="1" smtClean="0">
                <a:solidFill>
                  <a:schemeClr val="tx2">
                    <a:lumMod val="60000"/>
                    <a:lumOff val="40000"/>
                  </a:schemeClr>
                </a:solidFill>
              </a:rPr>
              <a:t>Fehér&amp;Fehér</a:t>
            </a:r>
            <a:r>
              <a:rPr lang="hu-HU" b="1" dirty="0" smtClean="0">
                <a:solidFill>
                  <a:schemeClr val="tx2">
                    <a:lumMod val="60000"/>
                    <a:lumOff val="40000"/>
                  </a:schemeClr>
                </a:solidFill>
              </a:rPr>
              <a:t> </a:t>
            </a:r>
            <a:r>
              <a:rPr lang="hu-HU" b="1" dirty="0">
                <a:solidFill>
                  <a:schemeClr val="tx2">
                    <a:lumMod val="60000"/>
                    <a:lumOff val="40000"/>
                  </a:schemeClr>
                </a:solidFill>
              </a:rPr>
              <a:t>Útépítő Kft.</a:t>
            </a:r>
          </a:p>
          <a:p>
            <a:r>
              <a:rPr lang="hu-HU" b="1" dirty="0" err="1" smtClean="0">
                <a:solidFill>
                  <a:schemeClr val="tx2">
                    <a:lumMod val="60000"/>
                    <a:lumOff val="40000"/>
                  </a:schemeClr>
                </a:solidFill>
              </a:rPr>
              <a:t>Inform-</a:t>
            </a:r>
            <a:r>
              <a:rPr lang="hu-HU" b="1" dirty="0" smtClean="0">
                <a:solidFill>
                  <a:schemeClr val="tx2">
                    <a:lumMod val="60000"/>
                    <a:lumOff val="40000"/>
                  </a:schemeClr>
                </a:solidFill>
              </a:rPr>
              <a:t> </a:t>
            </a:r>
            <a:r>
              <a:rPr lang="hu-HU" b="1" dirty="0" err="1">
                <a:solidFill>
                  <a:schemeClr val="tx2">
                    <a:lumMod val="60000"/>
                    <a:lumOff val="40000"/>
                  </a:schemeClr>
                </a:solidFill>
              </a:rPr>
              <a:t>Soft</a:t>
            </a:r>
            <a:r>
              <a:rPr lang="hu-HU" b="1" dirty="0">
                <a:solidFill>
                  <a:schemeClr val="tx2">
                    <a:lumMod val="60000"/>
                    <a:lumOff val="40000"/>
                  </a:schemeClr>
                </a:solidFill>
              </a:rPr>
              <a:t> </a:t>
            </a:r>
            <a:r>
              <a:rPr lang="hu-HU" b="1" dirty="0" smtClean="0">
                <a:solidFill>
                  <a:schemeClr val="tx2">
                    <a:lumMod val="60000"/>
                    <a:lumOff val="40000"/>
                  </a:schemeClr>
                </a:solidFill>
              </a:rPr>
              <a:t>Kft</a:t>
            </a:r>
          </a:p>
          <a:p>
            <a:r>
              <a:rPr lang="hu-HU" b="1" dirty="0" err="1">
                <a:solidFill>
                  <a:schemeClr val="tx2">
                    <a:lumMod val="60000"/>
                    <a:lumOff val="40000"/>
                  </a:schemeClr>
                </a:solidFill>
              </a:rPr>
              <a:t>Oros-Avis</a:t>
            </a:r>
            <a:r>
              <a:rPr lang="hu-HU" b="1" dirty="0">
                <a:solidFill>
                  <a:schemeClr val="tx2">
                    <a:lumMod val="60000"/>
                    <a:lumOff val="40000"/>
                  </a:schemeClr>
                </a:solidFill>
              </a:rPr>
              <a:t> Kft</a:t>
            </a:r>
          </a:p>
          <a:p>
            <a:r>
              <a:rPr lang="hu-HU" b="1" dirty="0" smtClean="0"/>
              <a:t>Orosházi </a:t>
            </a:r>
            <a:r>
              <a:rPr lang="hu-HU" b="1" dirty="0"/>
              <a:t>Férfi Kézilabda </a:t>
            </a:r>
            <a:r>
              <a:rPr lang="hu-HU" b="1" dirty="0" smtClean="0"/>
              <a:t>Egyesület</a:t>
            </a:r>
          </a:p>
          <a:p>
            <a:r>
              <a:rPr lang="hu-HU" b="1" dirty="0"/>
              <a:t>Jövő Építők TDM Közhasznú </a:t>
            </a:r>
            <a:r>
              <a:rPr lang="hu-HU" b="1" dirty="0" smtClean="0"/>
              <a:t>Egyesülete</a:t>
            </a:r>
          </a:p>
          <a:p>
            <a:r>
              <a:rPr lang="hu-HU" b="1" dirty="0"/>
              <a:t>Orosházi </a:t>
            </a:r>
            <a:r>
              <a:rPr lang="hu-HU" b="1" dirty="0" err="1"/>
              <a:t>Kyokushin</a:t>
            </a:r>
            <a:r>
              <a:rPr lang="hu-HU" b="1" dirty="0"/>
              <a:t> Karate Szabadidő Kör </a:t>
            </a:r>
            <a:r>
              <a:rPr lang="hu-HU" b="1" dirty="0" smtClean="0"/>
              <a:t>Egyesület</a:t>
            </a:r>
          </a:p>
          <a:p>
            <a:r>
              <a:rPr lang="hu-HU" b="1" dirty="0" smtClean="0"/>
              <a:t>Orosházi </a:t>
            </a:r>
            <a:r>
              <a:rPr lang="hu-HU" b="1" dirty="0"/>
              <a:t>Polgári Együttműködés </a:t>
            </a:r>
            <a:r>
              <a:rPr lang="hu-HU" b="1" dirty="0" smtClean="0"/>
              <a:t>Egyesület</a:t>
            </a:r>
          </a:p>
          <a:p>
            <a:r>
              <a:rPr lang="hu-HU" b="1" dirty="0"/>
              <a:t>Jézus Szíve </a:t>
            </a:r>
            <a:r>
              <a:rPr lang="hu-HU" b="1" dirty="0" smtClean="0"/>
              <a:t>Plébánia</a:t>
            </a:r>
          </a:p>
        </p:txBody>
      </p:sp>
    </p:spTree>
    <p:extLst>
      <p:ext uri="{BB962C8B-B14F-4D97-AF65-F5344CB8AC3E}">
        <p14:creationId xmlns:p14="http://schemas.microsoft.com/office/powerpoint/2010/main" val="250594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bg1"/>
                </a:solidFill>
              </a:rPr>
              <a:t>HKFS elkészítésének menete</a:t>
            </a:r>
            <a:endParaRPr lang="hu-HU" dirty="0">
              <a:solidFill>
                <a:schemeClr val="bg1"/>
              </a:solidFill>
            </a:endParaRPr>
          </a:p>
        </p:txBody>
      </p:sp>
      <p:sp>
        <p:nvSpPr>
          <p:cNvPr id="3" name="Tartalom helye 2"/>
          <p:cNvSpPr>
            <a:spLocks noGrp="1"/>
          </p:cNvSpPr>
          <p:nvPr>
            <p:ph idx="1"/>
          </p:nvPr>
        </p:nvSpPr>
        <p:spPr/>
        <p:txBody>
          <a:bodyPr>
            <a:normAutofit/>
          </a:bodyPr>
          <a:lstStyle/>
          <a:p>
            <a:r>
              <a:rPr lang="hu-HU" dirty="0"/>
              <a:t>GINOP, VP, </a:t>
            </a:r>
            <a:r>
              <a:rPr lang="hu-HU" dirty="0" smtClean="0"/>
              <a:t>EFOP, ESZA, ERFA, TOP áttekintése</a:t>
            </a:r>
            <a:endParaRPr lang="hu-HU" dirty="0"/>
          </a:p>
          <a:p>
            <a:r>
              <a:rPr lang="hu-HU" dirty="0" smtClean="0"/>
              <a:t>LEADER </a:t>
            </a:r>
            <a:r>
              <a:rPr lang="hu-HU" dirty="0"/>
              <a:t>tapasztalatok </a:t>
            </a:r>
            <a:r>
              <a:rPr lang="hu-HU" dirty="0" smtClean="0"/>
              <a:t>áttekintése</a:t>
            </a:r>
          </a:p>
          <a:p>
            <a:r>
              <a:rPr lang="hu-HU" dirty="0" smtClean="0"/>
              <a:t>Szakmai fórumsorozat szervezése</a:t>
            </a:r>
          </a:p>
          <a:p>
            <a:r>
              <a:rPr lang="hu-HU" dirty="0" err="1" smtClean="0"/>
              <a:t>Facebook</a:t>
            </a:r>
            <a:r>
              <a:rPr lang="hu-HU" dirty="0" smtClean="0"/>
              <a:t> és honlap megjelenések</a:t>
            </a:r>
          </a:p>
          <a:p>
            <a:r>
              <a:rPr lang="hu-HU" dirty="0" smtClean="0"/>
              <a:t>Orosháza Fejlődéséért Helyi Közösség regisztrációja a TOP CLLD programra, mely jelenleg hiánypótlás alatt van</a:t>
            </a:r>
            <a:endParaRPr lang="hu-HU" dirty="0"/>
          </a:p>
          <a:p>
            <a:r>
              <a:rPr lang="hu-HU" dirty="0" smtClean="0"/>
              <a:t>HKFS elkészítése folyamatban</a:t>
            </a:r>
            <a:endParaRPr lang="hu-HU" dirty="0"/>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Tree>
    <p:extLst>
      <p:ext uri="{BB962C8B-B14F-4D97-AF65-F5344CB8AC3E}">
        <p14:creationId xmlns:p14="http://schemas.microsoft.com/office/powerpoint/2010/main" val="325806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537979" y="188640"/>
            <a:ext cx="8229600" cy="1143000"/>
          </a:xfrm>
        </p:spPr>
        <p:txBody>
          <a:bodyPr>
            <a:normAutofit/>
          </a:bodyPr>
          <a:lstStyle/>
          <a:p>
            <a:r>
              <a:rPr lang="hu-HU" sz="2800" b="1" dirty="0" smtClean="0">
                <a:solidFill>
                  <a:schemeClr val="bg1"/>
                </a:solidFill>
              </a:rPr>
              <a:t>A HKFS előírt szerkezete</a:t>
            </a: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755576" y="1201450"/>
            <a:ext cx="8229600" cy="4525963"/>
          </a:xfrm>
        </p:spPr>
        <p:txBody>
          <a:bodyPr>
            <a:noAutofit/>
          </a:bodyPr>
          <a:lstStyle/>
          <a:p>
            <a:endParaRPr lang="hu-HU" sz="2900" dirty="0" smtClean="0"/>
          </a:p>
          <a:p>
            <a:r>
              <a:rPr lang="hu-HU" sz="2900" dirty="0" smtClean="0"/>
              <a:t>Stratégia elkészítésének a módja</a:t>
            </a:r>
          </a:p>
          <a:p>
            <a:r>
              <a:rPr lang="hu-HU" sz="2900" dirty="0" smtClean="0"/>
              <a:t>Terület és lakosság bemutatása</a:t>
            </a:r>
          </a:p>
          <a:p>
            <a:r>
              <a:rPr lang="hu-HU" sz="2900" dirty="0" smtClean="0"/>
              <a:t>Fejlesztési szükségletek és lehetőségek bemutatása</a:t>
            </a:r>
          </a:p>
          <a:p>
            <a:r>
              <a:rPr lang="hu-HU" sz="2900" dirty="0" smtClean="0"/>
              <a:t>Stratégia jövőképe</a:t>
            </a:r>
          </a:p>
          <a:p>
            <a:r>
              <a:rPr lang="hu-HU" sz="2900" dirty="0" smtClean="0"/>
              <a:t>Stratégia célhierarchiája</a:t>
            </a:r>
          </a:p>
          <a:p>
            <a:r>
              <a:rPr lang="hu-HU" sz="2900" dirty="0"/>
              <a:t>Cselekvési terv  (intézkedések bemutatása</a:t>
            </a:r>
            <a:r>
              <a:rPr lang="hu-HU" sz="2900" dirty="0" smtClean="0"/>
              <a:t>)</a:t>
            </a:r>
          </a:p>
          <a:p>
            <a:r>
              <a:rPr lang="hu-HU" sz="2900" dirty="0" smtClean="0"/>
              <a:t>Indikatív pénzügyi terv</a:t>
            </a:r>
          </a:p>
          <a:p>
            <a:endParaRPr lang="hu-HU" sz="1600" dirty="0"/>
          </a:p>
          <a:p>
            <a:pPr marL="0" indent="0" algn="just">
              <a:buNone/>
            </a:pPr>
            <a:endParaRPr lang="hu-HU" sz="1600" dirty="0" smtClean="0"/>
          </a:p>
        </p:txBody>
      </p:sp>
    </p:spTree>
    <p:extLst>
      <p:ext uri="{BB962C8B-B14F-4D97-AF65-F5344CB8AC3E}">
        <p14:creationId xmlns:p14="http://schemas.microsoft.com/office/powerpoint/2010/main" val="2248113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sz="3600" dirty="0" smtClean="0">
                <a:solidFill>
                  <a:schemeClr val="bg1"/>
                </a:solidFill>
              </a:rPr>
              <a:t/>
            </a:r>
            <a:br>
              <a:rPr lang="hu-HU" sz="3600" dirty="0" smtClean="0">
                <a:solidFill>
                  <a:schemeClr val="bg1"/>
                </a:solidFill>
              </a:rPr>
            </a:br>
            <a:r>
              <a:rPr lang="hu-HU" sz="3600" dirty="0">
                <a:solidFill>
                  <a:schemeClr val="bg1"/>
                </a:solidFill>
              </a:rPr>
              <a:t/>
            </a:r>
            <a:br>
              <a:rPr lang="hu-HU" sz="3600" dirty="0">
                <a:solidFill>
                  <a:schemeClr val="bg1"/>
                </a:solidFill>
              </a:rPr>
            </a:br>
            <a:r>
              <a:rPr lang="hu-HU" sz="3600" dirty="0" smtClean="0">
                <a:solidFill>
                  <a:schemeClr val="bg1"/>
                </a:solidFill>
              </a:rPr>
              <a:t>Helyi Közösségi Fejlesztési Stratégia</a:t>
            </a:r>
            <a:br>
              <a:rPr lang="hu-HU" sz="3600" dirty="0" smtClean="0">
                <a:solidFill>
                  <a:schemeClr val="bg1"/>
                </a:solidFill>
              </a:rPr>
            </a:br>
            <a:r>
              <a:rPr lang="hu-HU" sz="3600" dirty="0" smtClean="0">
                <a:solidFill>
                  <a:schemeClr val="bg1"/>
                </a:solidFill>
              </a:rPr>
              <a:t>intézkedései</a:t>
            </a:r>
            <a:r>
              <a:rPr lang="hu-HU" sz="4000" dirty="0" smtClean="0">
                <a:solidFill>
                  <a:schemeClr val="bg1"/>
                </a:solidFill>
              </a:rPr>
              <a:t/>
            </a:r>
            <a:br>
              <a:rPr lang="hu-HU" sz="4000" dirty="0" smtClean="0">
                <a:solidFill>
                  <a:schemeClr val="bg1"/>
                </a:solidFill>
              </a:rPr>
            </a:br>
            <a:r>
              <a:rPr lang="hu-HU" b="1" dirty="0" smtClean="0">
                <a:solidFill>
                  <a:schemeClr val="bg1"/>
                </a:solidFill>
              </a:rPr>
              <a:t/>
            </a:r>
            <a:br>
              <a:rPr lang="hu-HU" b="1" dirty="0" smtClean="0">
                <a:solidFill>
                  <a:schemeClr val="bg1"/>
                </a:solidFill>
              </a:rPr>
            </a:br>
            <a:endParaRPr lang="hu-HU" dirty="0">
              <a:solidFill>
                <a:schemeClr val="bg1"/>
              </a:solidFill>
            </a:endParaRPr>
          </a:p>
        </p:txBody>
      </p:sp>
      <p:sp>
        <p:nvSpPr>
          <p:cNvPr id="3" name="Tartalom helye 2"/>
          <p:cNvSpPr>
            <a:spLocks noGrp="1"/>
          </p:cNvSpPr>
          <p:nvPr>
            <p:ph idx="1"/>
          </p:nvPr>
        </p:nvSpPr>
        <p:spPr>
          <a:xfrm>
            <a:off x="457200" y="1600200"/>
            <a:ext cx="8229600" cy="5069160"/>
          </a:xfrm>
        </p:spPr>
        <p:txBody>
          <a:bodyPr>
            <a:normAutofit/>
          </a:bodyPr>
          <a:lstStyle/>
          <a:p>
            <a:pPr marL="0" indent="0">
              <a:buNone/>
            </a:pPr>
            <a:endParaRPr lang="hu-HU" sz="1900" b="1" i="1" dirty="0" smtClean="0">
              <a:latin typeface="Times New Roman" pitchFamily="18" charset="0"/>
              <a:cs typeface="Times New Roman" pitchFamily="18" charset="0"/>
            </a:endParaRPr>
          </a:p>
          <a:p>
            <a:endParaRPr lang="hu-HU" sz="2100" i="1" dirty="0">
              <a:latin typeface="Times New Roman" pitchFamily="18" charset="0"/>
              <a:cs typeface="Times New Roman" pitchFamily="18" charset="0"/>
            </a:endParaRPr>
          </a:p>
          <a:p>
            <a:endParaRPr lang="hu-HU" sz="2000" b="1" dirty="0" smtClean="0"/>
          </a:p>
          <a:p>
            <a:pPr marL="442913" indent="0" algn="just">
              <a:buNone/>
            </a:pPr>
            <a:endParaRPr lang="hu-HU" sz="2400" b="1" dirty="0" smtClean="0"/>
          </a:p>
        </p:txBody>
      </p:sp>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a:noFill/>
        </p:spPr>
      </p:pic>
      <p:sp>
        <p:nvSpPr>
          <p:cNvPr id="7" name="Rectangle 1"/>
          <p:cNvSpPr>
            <a:spLocks noChangeArrowheads="1"/>
          </p:cNvSpPr>
          <p:nvPr/>
        </p:nvSpPr>
        <p:spPr bwMode="auto">
          <a:xfrm>
            <a:off x="1657350" y="2224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u-HU" sz="1800" b="0" i="0" u="none" strike="noStrike" cap="none" normalizeH="0" baseline="0" smtClean="0">
                <a:ln>
                  <a:noFill/>
                </a:ln>
                <a:solidFill>
                  <a:schemeClr val="tx1"/>
                </a:solidFill>
                <a:effectLst/>
                <a:latin typeface="Arial" pitchFamily="34" charset="0"/>
                <a:cs typeface="Arial" pitchFamily="34" charset="0"/>
              </a:rPr>
              <a:t/>
            </a:r>
            <a:br>
              <a:rPr kumimoji="0" lang="hu-HU" sz="1800" b="0" i="0" u="none" strike="noStrike" cap="none" normalizeH="0" baseline="0" smtClean="0">
                <a:ln>
                  <a:noFill/>
                </a:ln>
                <a:solidFill>
                  <a:schemeClr val="tx1"/>
                </a:solidFill>
                <a:effectLst/>
                <a:latin typeface="Arial" pitchFamily="34" charset="0"/>
                <a:cs typeface="Arial" pitchFamily="34" charset="0"/>
              </a:rPr>
            </a:br>
            <a:endParaRPr kumimoji="0" lang="hu-H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Táblázat 8"/>
          <p:cNvGraphicFramePr>
            <a:graphicFrameLocks noGrp="1"/>
          </p:cNvGraphicFramePr>
          <p:nvPr>
            <p:extLst>
              <p:ext uri="{D42A27DB-BD31-4B8C-83A1-F6EECF244321}">
                <p14:modId xmlns:p14="http://schemas.microsoft.com/office/powerpoint/2010/main" val="2682433353"/>
              </p:ext>
            </p:extLst>
          </p:nvPr>
        </p:nvGraphicFramePr>
        <p:xfrm>
          <a:off x="457200" y="1600204"/>
          <a:ext cx="8229600" cy="3773011"/>
        </p:xfrm>
        <a:graphic>
          <a:graphicData uri="http://schemas.openxmlformats.org/drawingml/2006/table">
            <a:tbl>
              <a:tblPr/>
              <a:tblGrid>
                <a:gridCol w="240836"/>
                <a:gridCol w="3565199"/>
                <a:gridCol w="1967859"/>
                <a:gridCol w="685457"/>
                <a:gridCol w="1770249"/>
              </a:tblGrid>
              <a:tr h="592608">
                <a:tc>
                  <a:txBody>
                    <a:bodyPr/>
                    <a:lstStyle/>
                    <a:p>
                      <a:pPr algn="ctr" fontAlgn="b"/>
                      <a:r>
                        <a:rPr lang="hu-HU" sz="900" b="1" i="0" u="none" strike="noStrike" dirty="0">
                          <a:solidFill>
                            <a:srgbClr val="000000"/>
                          </a:solidFill>
                          <a:effectLst/>
                          <a:latin typeface="Calibri" panose="020F0502020204030204" pitchFamily="34" charset="0"/>
                        </a:rPr>
                        <a:t>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b"/>
                      <a:r>
                        <a:rPr lang="hu-HU" sz="900" b="1" i="0" u="none" strike="noStrike">
                          <a:solidFill>
                            <a:srgbClr val="000000"/>
                          </a:solidFill>
                          <a:effectLst/>
                          <a:latin typeface="Calibri" panose="020F0502020204030204" pitchFamily="34" charset="0"/>
                        </a:rPr>
                        <a:t>Intézkedés ( beavatkozási területek)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b"/>
                      <a:r>
                        <a:rPr lang="hu-HU" sz="900" b="1" i="0" u="none" strike="noStrike">
                          <a:solidFill>
                            <a:srgbClr val="000000"/>
                          </a:solidFill>
                          <a:effectLst/>
                          <a:latin typeface="Calibri" panose="020F0502020204030204" pitchFamily="34" charset="0"/>
                        </a:rPr>
                        <a:t>Célcsoport</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b"/>
                      <a:r>
                        <a:rPr lang="hu-HU" sz="900" b="1" i="0" u="none" strike="noStrike">
                          <a:solidFill>
                            <a:srgbClr val="000000"/>
                          </a:solidFill>
                          <a:effectLst/>
                          <a:latin typeface="Calibri" panose="020F0502020204030204" pitchFamily="34" charset="0"/>
                        </a:rPr>
                        <a:t>Forrás (ezer FT)</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b"/>
                      <a:r>
                        <a:rPr lang="hu-HU" sz="900" b="1" i="0" u="none" strike="noStrike">
                          <a:solidFill>
                            <a:srgbClr val="000000"/>
                          </a:solidFill>
                          <a:effectLst/>
                          <a:latin typeface="Calibri" panose="020F0502020204030204" pitchFamily="34" charset="0"/>
                        </a:rPr>
                        <a:t>Igényelhető max. támogatás (e Ft)</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9FF66"/>
                    </a:solidFill>
                  </a:tcPr>
                </a:tc>
              </a:tr>
              <a:tr h="323474">
                <a:tc>
                  <a:txBody>
                    <a:bodyPr/>
                    <a:lstStyle/>
                    <a:p>
                      <a:pPr algn="ctr" fontAlgn="b"/>
                      <a:r>
                        <a:rPr lang="hu-HU" sz="900" b="1" i="0" u="none" strike="noStrike">
                          <a:solidFill>
                            <a:srgbClr val="000000"/>
                          </a:solidFill>
                          <a:effectLst/>
                          <a:latin typeface="Calibri" panose="020F0502020204030204" pitchFamily="34" charset="0"/>
                        </a:rPr>
                        <a:t>1</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Multifunkciós ifjúsági szórakoztató központ kialakítása és fejlesztése (K)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orosházi fiatalok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320 000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320 000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3474">
                <a:tc>
                  <a:txBody>
                    <a:bodyPr/>
                    <a:lstStyle/>
                    <a:p>
                      <a:pPr algn="ctr" fontAlgn="b"/>
                      <a:r>
                        <a:rPr lang="hu-HU" sz="900" b="1" i="0" u="none" strike="noStrike">
                          <a:solidFill>
                            <a:srgbClr val="000000"/>
                          </a:solidFill>
                          <a:effectLst/>
                          <a:latin typeface="Calibri" panose="020F0502020204030204" pitchFamily="34" charset="0"/>
                        </a:rPr>
                        <a:t>2</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Közösségi tér fejlesztés</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lakosság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83 333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20 000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592608">
                <a:tc>
                  <a:txBody>
                    <a:bodyPr/>
                    <a:lstStyle/>
                    <a:p>
                      <a:pPr algn="ctr" fontAlgn="b"/>
                      <a:r>
                        <a:rPr lang="hu-HU" sz="900" b="1" i="0" u="none" strike="noStrike">
                          <a:solidFill>
                            <a:srgbClr val="000000"/>
                          </a:solidFill>
                          <a:effectLst/>
                          <a:latin typeface="Calibri" panose="020F0502020204030204" pitchFamily="34" charset="0"/>
                        </a:rPr>
                        <a:t>3</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Civil szervezetek és önkormányzati intézmények közösségépítő és/vagy</a:t>
                      </a:r>
                      <a:br>
                        <a:rPr lang="hu-HU" sz="900" b="0" i="0" u="none" strike="noStrike">
                          <a:solidFill>
                            <a:srgbClr val="000000"/>
                          </a:solidFill>
                          <a:effectLst/>
                          <a:latin typeface="Calibri" panose="020F0502020204030204" pitchFamily="34" charset="0"/>
                        </a:rPr>
                      </a:br>
                      <a:r>
                        <a:rPr lang="hu-HU" sz="900" b="0" i="0" u="none" strike="noStrike">
                          <a:solidFill>
                            <a:srgbClr val="000000"/>
                          </a:solidFill>
                          <a:effectLst/>
                          <a:latin typeface="Calibri" panose="020F0502020204030204" pitchFamily="34" charset="0"/>
                        </a:rPr>
                        <a:t>kulturális tevékenységét segítő eszközbeszerzések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lakosság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40 000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500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646951">
                <a:tc>
                  <a:txBody>
                    <a:bodyPr/>
                    <a:lstStyle/>
                    <a:p>
                      <a:pPr algn="ctr" fontAlgn="b"/>
                      <a:r>
                        <a:rPr lang="hu-HU" sz="900" b="1" i="0" u="none" strike="noStrike">
                          <a:solidFill>
                            <a:srgbClr val="000000"/>
                          </a:solidFill>
                          <a:effectLst/>
                          <a:latin typeface="Calibri" panose="020F0502020204030204" pitchFamily="34" charset="0"/>
                        </a:rPr>
                        <a:t>4</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Ösztöndíj-program (motivációs és orientációs)</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dirty="0">
                          <a:solidFill>
                            <a:srgbClr val="000000"/>
                          </a:solidFill>
                          <a:effectLst/>
                          <a:latin typeface="Calibri" panose="020F0502020204030204" pitchFamily="34" charset="0"/>
                        </a:rPr>
                        <a:t>Tanulók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47 000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2000 Ft/5000 Ft/15000 Ft </a:t>
                      </a:r>
                      <a:br>
                        <a:rPr lang="hu-HU" sz="900" b="0" i="0" u="none" strike="noStrike">
                          <a:solidFill>
                            <a:srgbClr val="000000"/>
                          </a:solidFill>
                          <a:effectLst/>
                          <a:latin typeface="Calibri" panose="020F0502020204030204" pitchFamily="34" charset="0"/>
                        </a:rPr>
                      </a:br>
                      <a:r>
                        <a:rPr lang="hu-HU" sz="900" b="0" i="0" u="none" strike="noStrike">
                          <a:solidFill>
                            <a:srgbClr val="000000"/>
                          </a:solidFill>
                          <a:effectLst/>
                          <a:latin typeface="Calibri" panose="020F0502020204030204" pitchFamily="34" charset="0"/>
                        </a:rPr>
                        <a:t>komponensenként változó</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3474">
                <a:tc>
                  <a:txBody>
                    <a:bodyPr/>
                    <a:lstStyle/>
                    <a:p>
                      <a:pPr algn="ctr" fontAlgn="b"/>
                      <a:r>
                        <a:rPr lang="hu-HU" sz="900" b="1" i="0" u="none" strike="noStrike">
                          <a:solidFill>
                            <a:srgbClr val="000000"/>
                          </a:solidFill>
                          <a:effectLst/>
                          <a:latin typeface="Calibri" panose="020F0502020204030204" pitchFamily="34" charset="0"/>
                        </a:rPr>
                        <a:t>5</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Munkakörülmény-támogató program</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vállalkozásoknál foglalkoztatottak</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52 000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10 000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3474">
                <a:tc>
                  <a:txBody>
                    <a:bodyPr/>
                    <a:lstStyle/>
                    <a:p>
                      <a:pPr algn="ctr" fontAlgn="b"/>
                      <a:r>
                        <a:rPr lang="hu-HU" sz="900" b="1" i="0" u="none" strike="noStrike">
                          <a:solidFill>
                            <a:srgbClr val="000000"/>
                          </a:solidFill>
                          <a:effectLst/>
                          <a:latin typeface="Calibri" panose="020F0502020204030204" pitchFamily="34" charset="0"/>
                        </a:rPr>
                        <a:t>6</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Innovációs alprogram</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lakosság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50 000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40 000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3474">
                <a:tc>
                  <a:txBody>
                    <a:bodyPr/>
                    <a:lstStyle/>
                    <a:p>
                      <a:pPr algn="ctr" fontAlgn="b"/>
                      <a:r>
                        <a:rPr lang="hu-HU" sz="900" b="1" i="0" u="none" strike="noStrike">
                          <a:solidFill>
                            <a:srgbClr val="000000"/>
                          </a:solidFill>
                          <a:effectLst/>
                          <a:latin typeface="Calibri" panose="020F0502020204030204" pitchFamily="34" charset="0"/>
                        </a:rPr>
                        <a:t>7</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Példakép-alprogram</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lakosság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40 000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a:solidFill>
                            <a:srgbClr val="000000"/>
                          </a:solidFill>
                          <a:effectLst/>
                          <a:latin typeface="Calibri" panose="020F0502020204030204" pitchFamily="34" charset="0"/>
                        </a:rPr>
                        <a:t>10 000-tól 16 500-ig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3474">
                <a:tc>
                  <a:txBody>
                    <a:bodyPr/>
                    <a:lstStyle/>
                    <a:p>
                      <a:pPr algn="ctr" fontAlgn="b"/>
                      <a:r>
                        <a:rPr lang="hu-HU" sz="900" b="1" i="0" u="none" strike="noStrike">
                          <a:solidFill>
                            <a:srgbClr val="000000"/>
                          </a:solidFill>
                          <a:effectLst/>
                          <a:latin typeface="Calibri" panose="020F0502020204030204" pitchFamily="34" charset="0"/>
                        </a:rPr>
                        <a:t>8</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9FF66"/>
                    </a:solidFill>
                  </a:tcPr>
                </a:tc>
                <a:tc>
                  <a:txBody>
                    <a:bodyPr/>
                    <a:lstStyle/>
                    <a:p>
                      <a:pPr algn="l" fontAlgn="b"/>
                      <a:r>
                        <a:rPr lang="hu-HU" sz="900" b="0" i="0" u="none" strike="noStrike">
                          <a:solidFill>
                            <a:srgbClr val="000000"/>
                          </a:solidFill>
                          <a:effectLst/>
                          <a:latin typeface="Calibri" panose="020F0502020204030204" pitchFamily="34" charset="0"/>
                        </a:rPr>
                        <a:t>Rendezvény alprogram</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hu-HU" sz="900" b="0" i="0" u="none" strike="noStrike">
                          <a:solidFill>
                            <a:srgbClr val="000000"/>
                          </a:solidFill>
                          <a:effectLst/>
                          <a:latin typeface="Calibri" panose="020F0502020204030204" pitchFamily="34" charset="0"/>
                        </a:rPr>
                        <a:t>Helyi lakosság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hu-HU" sz="900" b="0" i="0" u="none" strike="noStrike">
                          <a:solidFill>
                            <a:srgbClr val="000000"/>
                          </a:solidFill>
                          <a:effectLst/>
                          <a:latin typeface="Calibri" panose="020F0502020204030204" pitchFamily="34" charset="0"/>
                        </a:rPr>
                        <a:t>52 000    </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hu-HU" sz="900" b="0" i="0" u="none" strike="noStrike" dirty="0">
                          <a:solidFill>
                            <a:srgbClr val="000000"/>
                          </a:solidFill>
                          <a:effectLst/>
                          <a:latin typeface="Calibri" panose="020F0502020204030204" pitchFamily="34" charset="0"/>
                        </a:rPr>
                        <a:t>200-tól 40 000-ig</a:t>
                      </a:r>
                    </a:p>
                  </a:txBody>
                  <a:tcPr marL="6178" marR="6178" marT="61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bl>
          </a:graphicData>
        </a:graphic>
      </p:graphicFrame>
    </p:spTree>
    <p:extLst>
      <p:ext uri="{BB962C8B-B14F-4D97-AF65-F5344CB8AC3E}">
        <p14:creationId xmlns:p14="http://schemas.microsoft.com/office/powerpoint/2010/main" val="2060978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537979" y="188640"/>
            <a:ext cx="8229600" cy="1143000"/>
          </a:xfrm>
        </p:spPr>
        <p:txBody>
          <a:bodyPr>
            <a:normAutofit fontScale="90000"/>
          </a:bodyPr>
          <a:lstStyle/>
          <a:p>
            <a:r>
              <a:rPr lang="hu-HU" sz="2800" b="1" dirty="0">
                <a:solidFill>
                  <a:schemeClr val="bg1"/>
                </a:solidFill>
              </a:rPr>
              <a:t>1. </a:t>
            </a:r>
            <a:r>
              <a:rPr lang="hu-HU" sz="2800" b="1" dirty="0" err="1">
                <a:solidFill>
                  <a:schemeClr val="bg1"/>
                </a:solidFill>
              </a:rPr>
              <a:t>Multifunkciós</a:t>
            </a:r>
            <a:r>
              <a:rPr lang="hu-HU" sz="2800" b="1" dirty="0">
                <a:solidFill>
                  <a:schemeClr val="bg1"/>
                </a:solidFill>
              </a:rPr>
              <a:t> ifjúsági szórakoztató központ kialakítása és </a:t>
            </a:r>
            <a:r>
              <a:rPr lang="hu-HU" sz="2800" b="1" dirty="0" smtClean="0">
                <a:solidFill>
                  <a:schemeClr val="bg1"/>
                </a:solidFill>
              </a:rPr>
              <a:t>fejlesztése</a:t>
            </a: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395536" y="1412776"/>
            <a:ext cx="8229600" cy="4525963"/>
          </a:xfrm>
        </p:spPr>
        <p:txBody>
          <a:bodyPr>
            <a:noAutofit/>
          </a:bodyPr>
          <a:lstStyle/>
          <a:p>
            <a:pPr marL="0" indent="0" algn="ctr">
              <a:buNone/>
            </a:pPr>
            <a:r>
              <a:rPr lang="hu-HU" sz="1600" b="1" i="1" dirty="0"/>
              <a:t>Támogatható </a:t>
            </a:r>
            <a:r>
              <a:rPr lang="hu-HU" sz="1600" b="1" i="1" dirty="0" smtClean="0"/>
              <a:t>tevékenységek</a:t>
            </a:r>
          </a:p>
          <a:p>
            <a:pPr marL="0" indent="0" algn="ctr">
              <a:buNone/>
            </a:pPr>
            <a:endParaRPr lang="hu-HU" sz="1600" b="1" dirty="0"/>
          </a:p>
          <a:p>
            <a:pPr algn="just"/>
            <a:r>
              <a:rPr lang="hu-HU" sz="1600" dirty="0"/>
              <a:t>kultúrát és a kulturális örökség megőrzését előmozdító támogatásként olyan intézmény vagy szolgáltatás fejlesztése/átalakítása/létesítése, amely időben korlátlanul vagy korlátozottan, ingyenesen vagy díjfizetés ellenében kulturális vagy közművelődési lehetőséget biztosít a felhasználó számára. Ide tartoznak többek között a következők: közoktatási intézmény, (kert)mozi, (szabadtéri) színház, kiállító terem, kiállító tér, muzeális intézmény, könyvtár, kulturális központ, koncertterem, koncert tér, rendezvényközpont. Támogatható résztevékenységek:</a:t>
            </a:r>
          </a:p>
          <a:p>
            <a:pPr lvl="0" algn="just"/>
            <a:r>
              <a:rPr lang="hu-HU" sz="1600" dirty="0"/>
              <a:t>mozi és egyéb kulturális szolgáltatás megfelelő kialakítása érdekében felmerülő építési és infrastrukturális költségek és eszköz/berendezés/felszerelési tárgy vásárlása, kiegészítő és kapcsolódó </a:t>
            </a:r>
            <a:r>
              <a:rPr lang="hu-HU" sz="1600" dirty="0" smtClean="0"/>
              <a:t>szolgáltatások</a:t>
            </a:r>
            <a:endParaRPr lang="hu-HU" sz="1600" dirty="0"/>
          </a:p>
          <a:p>
            <a:pPr algn="just"/>
            <a:r>
              <a:rPr lang="hu-HU" sz="1600" dirty="0"/>
              <a:t>A sportlétesítményhez és multifunkcionális szabadidős létesítményhez nyújtott támogatásként </a:t>
            </a:r>
            <a:r>
              <a:rPr lang="hu-HU" sz="1600" dirty="0" err="1"/>
              <a:t>multifunkciós</a:t>
            </a:r>
            <a:r>
              <a:rPr lang="hu-HU" sz="1600" dirty="0"/>
              <a:t> közösségi terek kialakítása (</a:t>
            </a:r>
            <a:r>
              <a:rPr lang="hu-HU" sz="1600" dirty="0" err="1"/>
              <a:t>pl</a:t>
            </a:r>
            <a:r>
              <a:rPr lang="hu-HU" sz="1600" dirty="0"/>
              <a:t> meglévő funkciók kiegészítése </a:t>
            </a:r>
            <a:r>
              <a:rPr lang="hu-HU" sz="1600" dirty="0" err="1"/>
              <a:t>bowling-pályával</a:t>
            </a:r>
            <a:r>
              <a:rPr lang="hu-HU" sz="1600" dirty="0"/>
              <a:t>),  zöldfelület-rendezés, szabadtéri sportlétesítmények korszerűsítése és fejlesztése, kiegészítő és kapcsolódó szolgáltatások</a:t>
            </a:r>
          </a:p>
          <a:p>
            <a:pPr marL="0" indent="0" algn="just">
              <a:buNone/>
            </a:pPr>
            <a:endParaRPr lang="hu-HU" sz="1600" dirty="0" smtClean="0"/>
          </a:p>
        </p:txBody>
      </p:sp>
    </p:spTree>
    <p:extLst>
      <p:ext uri="{BB962C8B-B14F-4D97-AF65-F5344CB8AC3E}">
        <p14:creationId xmlns:p14="http://schemas.microsoft.com/office/powerpoint/2010/main" val="2922328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3600" b="1" dirty="0">
                <a:solidFill>
                  <a:schemeClr val="bg1"/>
                </a:solidFill>
              </a:rPr>
              <a:t>1. </a:t>
            </a:r>
            <a:r>
              <a:rPr lang="hu-HU" sz="3600" b="1" dirty="0" err="1">
                <a:solidFill>
                  <a:schemeClr val="bg1"/>
                </a:solidFill>
              </a:rPr>
              <a:t>Multifunkciós</a:t>
            </a:r>
            <a:r>
              <a:rPr lang="hu-HU" sz="3600" b="1" dirty="0">
                <a:solidFill>
                  <a:schemeClr val="bg1"/>
                </a:solidFill>
              </a:rPr>
              <a:t> ifjúsági szórakoztató központ kialakítása és fejlesztése</a:t>
            </a: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611560" y="1124744"/>
            <a:ext cx="8229600" cy="4525963"/>
          </a:xfrm>
        </p:spPr>
        <p:txBody>
          <a:bodyPr>
            <a:noAutofit/>
          </a:bodyPr>
          <a:lstStyle/>
          <a:p>
            <a:pPr marL="0" indent="0" algn="just">
              <a:buNone/>
            </a:pPr>
            <a:endParaRPr lang="hu-HU" sz="1800" dirty="0" smtClean="0"/>
          </a:p>
          <a:p>
            <a:pPr marL="0" indent="0" algn="ctr">
              <a:buNone/>
            </a:pPr>
            <a:r>
              <a:rPr lang="hu-HU" sz="1800" b="1" i="1" dirty="0"/>
              <a:t>Jogosultak köre:</a:t>
            </a:r>
            <a:endParaRPr lang="hu-HU" sz="1800" b="1" dirty="0"/>
          </a:p>
          <a:p>
            <a:pPr algn="just"/>
            <a:r>
              <a:rPr lang="hu-HU" sz="1600" dirty="0"/>
              <a:t>A projekt fő célcsoportja az orosházi fiatalok. A lehetséges kedvezményezett a helyi önkormányzat, vagy olyan egyesület, amelyben a helyi önkormányzat tagsággal rendelkezik (kivéve a TOP CLLD HACS):</a:t>
            </a:r>
          </a:p>
          <a:p>
            <a:pPr algn="just"/>
            <a:r>
              <a:rPr lang="hu-HU" sz="1600" dirty="0" smtClean="0"/>
              <a:t>helyi </a:t>
            </a:r>
            <a:r>
              <a:rPr lang="hu-HU" sz="1600" dirty="0"/>
              <a:t>önkormányzati költségvetési irányító és költségvetési szervek (GFO 32)</a:t>
            </a:r>
          </a:p>
          <a:p>
            <a:pPr algn="just"/>
            <a:r>
              <a:rPr lang="hu-HU" sz="1600" dirty="0" smtClean="0"/>
              <a:t>egyesület </a:t>
            </a:r>
            <a:r>
              <a:rPr lang="hu-HU" sz="1600" dirty="0"/>
              <a:t>(GFO 516, 517, 519, 521, 525, 526, 528, 529), amelyben a helyi önkormányzat tagsággal rendelkezik (a TOP CLLD HACS nem pályázhat)</a:t>
            </a:r>
          </a:p>
          <a:p>
            <a:pPr marL="0" indent="0" algn="just">
              <a:buNone/>
            </a:pPr>
            <a:r>
              <a:rPr lang="hu-HU" sz="1800" dirty="0"/>
              <a:t>	</a:t>
            </a:r>
            <a:endParaRPr lang="hu-HU" sz="1800" dirty="0" smtClean="0"/>
          </a:p>
          <a:p>
            <a:pPr marL="0" indent="0" algn="ctr">
              <a:buNone/>
            </a:pPr>
            <a:r>
              <a:rPr lang="hu-HU" sz="1800" b="1" i="1" dirty="0"/>
              <a:t>T</a:t>
            </a:r>
            <a:r>
              <a:rPr lang="hu-HU" sz="1800" b="1" i="1" dirty="0" smtClean="0"/>
              <a:t>ervezett forrás:</a:t>
            </a:r>
          </a:p>
          <a:p>
            <a:r>
              <a:rPr lang="hu-HU" sz="1600" dirty="0"/>
              <a:t>Intézkedésre allokált forrás: 320 000 </a:t>
            </a:r>
            <a:r>
              <a:rPr lang="hu-HU" sz="1600" dirty="0" err="1"/>
              <a:t>000</a:t>
            </a:r>
            <a:r>
              <a:rPr lang="hu-HU" sz="1600" dirty="0"/>
              <a:t> Ft. Tervezett önerő: 0 Ft.</a:t>
            </a:r>
            <a:r>
              <a:rPr lang="hu-HU" sz="1600" b="1" i="1" dirty="0"/>
              <a:t> </a:t>
            </a:r>
            <a:endParaRPr lang="hu-HU" sz="1600" b="1" i="1" dirty="0" smtClean="0"/>
          </a:p>
          <a:p>
            <a:r>
              <a:rPr lang="hu-HU" sz="1600" dirty="0" smtClean="0"/>
              <a:t>Támogatási </a:t>
            </a:r>
            <a:r>
              <a:rPr lang="hu-HU" sz="1600" dirty="0"/>
              <a:t>intenzitás: a projekt elszámolható összköltségének 100 %-</a:t>
            </a:r>
            <a:r>
              <a:rPr lang="hu-HU" sz="1600" dirty="0" smtClean="0"/>
              <a:t>a</a:t>
            </a:r>
            <a:r>
              <a:rPr lang="hu-HU" sz="1600" dirty="0"/>
              <a:t> </a:t>
            </a:r>
            <a:r>
              <a:rPr lang="hu-HU" sz="1600" dirty="0" smtClean="0"/>
              <a:t>(de </a:t>
            </a:r>
            <a:r>
              <a:rPr lang="hu-HU" sz="1600" dirty="0"/>
              <a:t>maximum </a:t>
            </a:r>
            <a:r>
              <a:rPr lang="hu-HU" sz="1600" dirty="0" smtClean="0"/>
              <a:t>320 000</a:t>
            </a:r>
            <a:r>
              <a:rPr lang="hu-HU" sz="1600" dirty="0"/>
              <a:t> 000 Ft)</a:t>
            </a:r>
          </a:p>
          <a:p>
            <a:r>
              <a:rPr lang="hu-HU" sz="1600" dirty="0"/>
              <a:t>Projektméret: Egy pályázó által igényelhető támogatás: 320 000 </a:t>
            </a:r>
            <a:r>
              <a:rPr lang="hu-HU" sz="1600" dirty="0" err="1"/>
              <a:t>000</a:t>
            </a:r>
            <a:r>
              <a:rPr lang="hu-HU" sz="1600" dirty="0"/>
              <a:t> Ft</a:t>
            </a:r>
          </a:p>
          <a:p>
            <a:r>
              <a:rPr lang="hu-HU" sz="1600" dirty="0"/>
              <a:t>Támogatás módja: </a:t>
            </a:r>
            <a:r>
              <a:rPr lang="hu-HU" sz="1600" dirty="0" smtClean="0"/>
              <a:t>hagyományos,</a:t>
            </a:r>
            <a:r>
              <a:rPr lang="hu-HU" sz="1600" dirty="0"/>
              <a:t> tételes, költségalapú</a:t>
            </a:r>
          </a:p>
          <a:p>
            <a:r>
              <a:rPr lang="hu-HU" sz="1600" i="1" dirty="0"/>
              <a:t>Megvalósítás tervezett intervalluma: </a:t>
            </a:r>
            <a:r>
              <a:rPr lang="hu-HU" sz="1600" dirty="0"/>
              <a:t>2017.01.01 </a:t>
            </a:r>
            <a:r>
              <a:rPr lang="hu-HU" sz="1600" dirty="0" smtClean="0"/>
              <a:t>-</a:t>
            </a:r>
            <a:r>
              <a:rPr lang="hu-HU" sz="1600" dirty="0"/>
              <a:t> 2019.12.31.</a:t>
            </a:r>
            <a:r>
              <a:rPr lang="hu-HU" sz="1600" dirty="0" smtClean="0"/>
              <a:t> (?)</a:t>
            </a:r>
            <a:endParaRPr lang="hu-HU" sz="1600" dirty="0"/>
          </a:p>
          <a:p>
            <a:pPr marL="0" indent="0" algn="ctr">
              <a:buNone/>
            </a:pPr>
            <a:r>
              <a:rPr lang="hu-HU" sz="1800" b="1" i="1" dirty="0" smtClean="0"/>
              <a:t> </a:t>
            </a:r>
            <a:endParaRPr lang="hu-HU" sz="1800" b="1" dirty="0"/>
          </a:p>
          <a:p>
            <a:pPr marL="0" indent="0" algn="just">
              <a:buNone/>
            </a:pPr>
            <a:endParaRPr lang="hu-HU" sz="1800" dirty="0" smtClean="0"/>
          </a:p>
        </p:txBody>
      </p:sp>
    </p:spTree>
    <p:extLst>
      <p:ext uri="{BB962C8B-B14F-4D97-AF65-F5344CB8AC3E}">
        <p14:creationId xmlns:p14="http://schemas.microsoft.com/office/powerpoint/2010/main" val="2048826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3200" b="1" dirty="0" smtClean="0">
                <a:solidFill>
                  <a:schemeClr val="bg1"/>
                </a:solidFill>
              </a:rPr>
              <a:t/>
            </a:r>
            <a:br>
              <a:rPr lang="hu-HU" sz="3200" b="1" dirty="0" smtClean="0">
                <a:solidFill>
                  <a:schemeClr val="bg1"/>
                </a:solidFill>
              </a:rPr>
            </a:br>
            <a:r>
              <a:rPr lang="hu-HU" sz="3200" b="1" dirty="0" smtClean="0">
                <a:solidFill>
                  <a:schemeClr val="bg1"/>
                </a:solidFill>
              </a:rPr>
              <a:t>2</a:t>
            </a:r>
            <a:r>
              <a:rPr lang="hu-HU" sz="3200" b="1" dirty="0">
                <a:solidFill>
                  <a:schemeClr val="bg1"/>
                </a:solidFill>
              </a:rPr>
              <a:t>. Közösségi tér fejlesztés</a:t>
            </a:r>
            <a:r>
              <a:rPr lang="hu-HU" sz="2400" dirty="0">
                <a:solidFill>
                  <a:schemeClr val="bg1"/>
                </a:solidFill>
              </a:rPr>
              <a:t/>
            </a:r>
            <a:br>
              <a:rPr lang="hu-HU" sz="2400" dirty="0">
                <a:solidFill>
                  <a:schemeClr val="bg1"/>
                </a:solidFill>
              </a:rPr>
            </a:b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611560" y="1124744"/>
            <a:ext cx="8280920" cy="5173627"/>
          </a:xfrm>
        </p:spPr>
        <p:txBody>
          <a:bodyPr>
            <a:noAutofit/>
          </a:bodyPr>
          <a:lstStyle/>
          <a:p>
            <a:pPr marL="0" indent="0">
              <a:buNone/>
            </a:pPr>
            <a:endParaRPr lang="hu-HU" sz="1800" b="1" dirty="0" smtClean="0"/>
          </a:p>
          <a:p>
            <a:pPr marL="0" indent="0" algn="ctr">
              <a:buNone/>
            </a:pPr>
            <a:r>
              <a:rPr lang="hu-HU" sz="1800" b="1" i="1" dirty="0"/>
              <a:t>Támogatható </a:t>
            </a:r>
            <a:r>
              <a:rPr lang="hu-HU" sz="1800" b="1" i="1" dirty="0" smtClean="0"/>
              <a:t>tevékenységek</a:t>
            </a:r>
          </a:p>
          <a:p>
            <a:pPr marL="0" indent="0" algn="ctr">
              <a:buNone/>
            </a:pPr>
            <a:endParaRPr lang="hu-HU" sz="1800" b="1" i="1" dirty="0" smtClean="0"/>
          </a:p>
          <a:p>
            <a:pPr marL="0" indent="0" algn="just">
              <a:buNone/>
            </a:pPr>
            <a:r>
              <a:rPr lang="hu-HU" sz="1800" dirty="0"/>
              <a:t>Közösségi terek létesítésével, felújításával kapcsolatos építési beruházások, eszközbeszerzések</a:t>
            </a:r>
          </a:p>
          <a:p>
            <a:pPr marL="0" indent="0">
              <a:buNone/>
            </a:pPr>
            <a:r>
              <a:rPr lang="hu-HU" sz="1800" dirty="0"/>
              <a:t>	</a:t>
            </a:r>
            <a:endParaRPr lang="hu-HU" sz="1800" dirty="0" smtClean="0"/>
          </a:p>
          <a:p>
            <a:pPr marL="0" indent="0" algn="ctr">
              <a:buNone/>
            </a:pPr>
            <a:r>
              <a:rPr lang="hu-HU" sz="1800" b="1" i="1" dirty="0"/>
              <a:t>Indoklás, alátámasztás: </a:t>
            </a:r>
            <a:endParaRPr lang="hu-HU" sz="1800" b="1" i="1" dirty="0" smtClean="0"/>
          </a:p>
          <a:p>
            <a:pPr marL="0" indent="0" algn="ctr">
              <a:buNone/>
            </a:pPr>
            <a:endParaRPr lang="hu-HU" sz="1800" dirty="0"/>
          </a:p>
          <a:p>
            <a:pPr marL="0" indent="0" algn="just">
              <a:buNone/>
            </a:pPr>
            <a:r>
              <a:rPr lang="hu-HU" sz="1800" dirty="0"/>
              <a:t>Orosházán a közösségi terek nem teljes mértékben felelnek meg az elvárásoknak. Vannak hiányzó közösségi terek, vannak olyanok, melyeknek a színvonala nem megfelelő, és vannak olyanok is, melyek kihasználtsága nem éri el a kívánatos </a:t>
            </a:r>
            <a:r>
              <a:rPr lang="hu-HU" sz="1800" dirty="0" smtClean="0"/>
              <a:t>szintet. Jelen </a:t>
            </a:r>
            <a:r>
              <a:rPr lang="hu-HU" sz="1800" dirty="0"/>
              <a:t>intézkedésben új közösségi terek létrehozását, és meglévő, megfelelő </a:t>
            </a:r>
            <a:r>
              <a:rPr lang="hu-HU" sz="1800" dirty="0" err="1"/>
              <a:t>kihasználtságú</a:t>
            </a:r>
            <a:r>
              <a:rPr lang="hu-HU" sz="1800" dirty="0"/>
              <a:t> közösségi terek felújítását támogatjuk.</a:t>
            </a:r>
          </a:p>
          <a:p>
            <a:pPr marL="0" indent="0">
              <a:buNone/>
            </a:pPr>
            <a:endParaRPr lang="hu-HU" sz="1600" dirty="0"/>
          </a:p>
          <a:p>
            <a:pPr marL="0" indent="0">
              <a:buNone/>
            </a:pPr>
            <a:endParaRPr lang="hu-HU" sz="1600" dirty="0" smtClean="0"/>
          </a:p>
          <a:p>
            <a:pPr marL="0" indent="0">
              <a:buNone/>
            </a:pPr>
            <a:endParaRPr lang="hu-HU" sz="1600" dirty="0"/>
          </a:p>
          <a:p>
            <a:pPr marL="0" indent="0">
              <a:buNone/>
            </a:pPr>
            <a:endParaRPr lang="hu-HU" sz="1600" dirty="0" smtClean="0"/>
          </a:p>
          <a:p>
            <a:pPr marL="0" indent="0" algn="just">
              <a:buNone/>
            </a:pPr>
            <a:r>
              <a:rPr lang="hu-HU" sz="1600" dirty="0"/>
              <a:t>	</a:t>
            </a:r>
            <a:endParaRPr lang="hu-HU" sz="1600" dirty="0" smtClean="0"/>
          </a:p>
        </p:txBody>
      </p:sp>
    </p:spTree>
    <p:extLst>
      <p:ext uri="{BB962C8B-B14F-4D97-AF65-F5344CB8AC3E}">
        <p14:creationId xmlns:p14="http://schemas.microsoft.com/office/powerpoint/2010/main" val="3518472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260648"/>
            <a:ext cx="8229600" cy="1008112"/>
          </a:xfrm>
        </p:spPr>
        <p:txBody>
          <a:bodyPr>
            <a:noAutofit/>
          </a:bodyPr>
          <a:lstStyle/>
          <a:p>
            <a:r>
              <a:rPr lang="hu-HU" sz="3200" b="1" dirty="0">
                <a:solidFill>
                  <a:schemeClr val="bg1"/>
                </a:solidFill>
              </a:rPr>
              <a:t>2. Közösségi tér fejlesztés</a:t>
            </a:r>
            <a:r>
              <a:rPr lang="hu-HU" sz="2000" i="1" dirty="0">
                <a:latin typeface="Times New Roman" pitchFamily="18" charset="0"/>
                <a:cs typeface="Times New Roman" pitchFamily="18" charset="0"/>
              </a:rPr>
              <a:t/>
            </a:r>
            <a:br>
              <a:rPr lang="hu-HU" sz="2000" i="1" dirty="0">
                <a:latin typeface="Times New Roman" pitchFamily="18" charset="0"/>
                <a:cs typeface="Times New Roman" pitchFamily="18" charset="0"/>
              </a:rPr>
            </a:br>
            <a:endParaRPr lang="hu-HU" sz="2000" dirty="0">
              <a:solidFill>
                <a:schemeClr val="bg1"/>
              </a:solidFill>
            </a:endParaRPr>
          </a:p>
        </p:txBody>
      </p:sp>
      <p:sp>
        <p:nvSpPr>
          <p:cNvPr id="3" name="Tartalom helye 2"/>
          <p:cNvSpPr>
            <a:spLocks noGrp="1"/>
          </p:cNvSpPr>
          <p:nvPr>
            <p:ph idx="1"/>
          </p:nvPr>
        </p:nvSpPr>
        <p:spPr>
          <a:xfrm>
            <a:off x="611560" y="1052736"/>
            <a:ext cx="8280920" cy="5400600"/>
          </a:xfrm>
        </p:spPr>
        <p:txBody>
          <a:bodyPr>
            <a:noAutofit/>
          </a:bodyPr>
          <a:lstStyle/>
          <a:p>
            <a:pPr marL="0" indent="0" algn="ctr">
              <a:buNone/>
            </a:pPr>
            <a:endParaRPr lang="hu-HU" sz="1600" b="1" i="1" dirty="0" smtClean="0"/>
          </a:p>
          <a:p>
            <a:pPr marL="0" indent="0" algn="ctr">
              <a:buNone/>
            </a:pPr>
            <a:r>
              <a:rPr lang="hu-HU" sz="1800" b="1" i="1" dirty="0" smtClean="0"/>
              <a:t>Jogosultak </a:t>
            </a:r>
            <a:r>
              <a:rPr lang="hu-HU" sz="1800" b="1" i="1" dirty="0"/>
              <a:t>köre</a:t>
            </a:r>
          </a:p>
          <a:p>
            <a:pPr marL="0" indent="0">
              <a:buNone/>
            </a:pPr>
            <a:r>
              <a:rPr lang="hu-HU" sz="1500" dirty="0"/>
              <a:t>Az intézkedés fő célcsoportja a teljes helyi lakosság</a:t>
            </a:r>
            <a:r>
              <a:rPr lang="hu-HU" sz="1500" dirty="0" smtClean="0"/>
              <a:t>.</a:t>
            </a:r>
          </a:p>
          <a:p>
            <a:pPr marL="0" indent="0">
              <a:buNone/>
            </a:pPr>
            <a:r>
              <a:rPr lang="hu-HU" sz="1500" dirty="0" smtClean="0"/>
              <a:t> </a:t>
            </a:r>
            <a:r>
              <a:rPr lang="hu-HU" sz="1500" dirty="0"/>
              <a:t>Az intézkedés </a:t>
            </a:r>
            <a:r>
              <a:rPr lang="hu-HU" sz="1500" dirty="0" err="1"/>
              <a:t>kedvezményezetti</a:t>
            </a:r>
            <a:r>
              <a:rPr lang="hu-HU" sz="1500" dirty="0"/>
              <a:t> köre: </a:t>
            </a:r>
          </a:p>
          <a:p>
            <a:r>
              <a:rPr lang="hu-HU" sz="1500" dirty="0"/>
              <a:t>- helyi önkormányzati költségvetési irányító és költségvetési szervek (GFO 32); </a:t>
            </a:r>
          </a:p>
          <a:p>
            <a:r>
              <a:rPr lang="hu-HU" sz="1500" dirty="0"/>
              <a:t>- helyi nemzetiségi önkormányzati költségvetési irányító és költségvetési szervek (GFO 37); </a:t>
            </a:r>
          </a:p>
          <a:p>
            <a:r>
              <a:rPr lang="hu-HU" sz="1500" dirty="0"/>
              <a:t>- önkormányzati többségi tulajdonú gazdasági társaság (GFO 1, 2, 57); </a:t>
            </a:r>
          </a:p>
          <a:p>
            <a:r>
              <a:rPr lang="hu-HU" sz="1500" dirty="0"/>
              <a:t>- egyesület (GFO 516, 517, 519, 521, 525, 526, 528, 529) (a TOP CLLD HACS nem pályázhat); </a:t>
            </a:r>
          </a:p>
          <a:p>
            <a:r>
              <a:rPr lang="hu-HU" sz="1500" dirty="0"/>
              <a:t>- egyházi jogi személy (GFO 55); </a:t>
            </a:r>
          </a:p>
          <a:p>
            <a:r>
              <a:rPr lang="hu-HU" sz="1500" dirty="0"/>
              <a:t>- alapítvány (GFO 563, 565, 569); </a:t>
            </a:r>
          </a:p>
          <a:p>
            <a:r>
              <a:rPr lang="hu-HU" sz="1500" dirty="0"/>
              <a:t>- közalapítvány (GFO 561); </a:t>
            </a:r>
          </a:p>
          <a:p>
            <a:r>
              <a:rPr lang="hu-HU" sz="1500" dirty="0"/>
              <a:t> </a:t>
            </a:r>
            <a:r>
              <a:rPr lang="hu-HU" sz="1500" dirty="0" err="1"/>
              <a:t>-többségi</a:t>
            </a:r>
            <a:r>
              <a:rPr lang="hu-HU" sz="1500" dirty="0"/>
              <a:t> önkormányzati tulajdonban lévő nonprofit gazdasági társaság (GFO 11, 57); </a:t>
            </a:r>
          </a:p>
          <a:p>
            <a:pPr marL="0" indent="0" algn="just">
              <a:buNone/>
            </a:pPr>
            <a:endParaRPr lang="hu-HU" sz="1500" dirty="0" smtClean="0"/>
          </a:p>
          <a:p>
            <a:pPr marL="0" indent="0" algn="ctr">
              <a:buNone/>
            </a:pPr>
            <a:r>
              <a:rPr lang="hu-HU" sz="1800" b="1" i="1" dirty="0"/>
              <a:t>T</a:t>
            </a:r>
            <a:r>
              <a:rPr lang="hu-HU" sz="1800" b="1" i="1" dirty="0" smtClean="0"/>
              <a:t>ervezett </a:t>
            </a:r>
            <a:r>
              <a:rPr lang="hu-HU" sz="1800" b="1" i="1" dirty="0"/>
              <a:t>forrás </a:t>
            </a:r>
            <a:endParaRPr lang="hu-HU" sz="1800" b="1" dirty="0"/>
          </a:p>
          <a:p>
            <a:r>
              <a:rPr lang="hu-HU" sz="1500" dirty="0"/>
              <a:t>Támogatási keretösszeg: 83 333 </a:t>
            </a:r>
            <a:r>
              <a:rPr lang="hu-HU" sz="1500" dirty="0" err="1"/>
              <a:t>333</a:t>
            </a:r>
            <a:r>
              <a:rPr lang="hu-HU" sz="1500" dirty="0"/>
              <a:t> </a:t>
            </a:r>
            <a:r>
              <a:rPr lang="hu-HU" sz="1500" dirty="0" smtClean="0"/>
              <a:t>Ft</a:t>
            </a:r>
          </a:p>
          <a:p>
            <a:r>
              <a:rPr lang="hu-HU" sz="1500" dirty="0" smtClean="0"/>
              <a:t>Támogatási </a:t>
            </a:r>
            <a:r>
              <a:rPr lang="hu-HU" sz="1500" dirty="0"/>
              <a:t>intenzitás: a projekt elszámolható összköltségének 100 %-a</a:t>
            </a:r>
            <a:r>
              <a:rPr lang="hu-HU" sz="1500" dirty="0" smtClean="0"/>
              <a:t> </a:t>
            </a:r>
            <a:r>
              <a:rPr lang="hu-HU" sz="1500" dirty="0"/>
              <a:t>(de maximum </a:t>
            </a:r>
            <a:r>
              <a:rPr lang="hu-HU" sz="1500" dirty="0" smtClean="0"/>
              <a:t>20 000</a:t>
            </a:r>
            <a:r>
              <a:rPr lang="hu-HU" sz="1500" dirty="0"/>
              <a:t> </a:t>
            </a:r>
            <a:r>
              <a:rPr lang="hu-HU" sz="1500" dirty="0" err="1"/>
              <a:t>000</a:t>
            </a:r>
            <a:r>
              <a:rPr lang="hu-HU" sz="1500" dirty="0"/>
              <a:t> Ft)</a:t>
            </a:r>
          </a:p>
          <a:p>
            <a:r>
              <a:rPr lang="hu-HU" sz="1500" dirty="0"/>
              <a:t>Projektméret: Egy projektben igényelt támogatás minimum </a:t>
            </a:r>
            <a:r>
              <a:rPr lang="hu-HU" sz="1500" dirty="0" smtClean="0"/>
              <a:t>5 000</a:t>
            </a:r>
            <a:r>
              <a:rPr lang="hu-HU" sz="1500" dirty="0"/>
              <a:t> 000 Ft, maximum </a:t>
            </a:r>
            <a:r>
              <a:rPr lang="hu-HU" sz="1500" dirty="0" smtClean="0"/>
              <a:t>20 </a:t>
            </a:r>
            <a:r>
              <a:rPr lang="hu-HU" sz="1500" dirty="0"/>
              <a:t>000 </a:t>
            </a:r>
            <a:r>
              <a:rPr lang="hu-HU" sz="1500" dirty="0" err="1"/>
              <a:t>000</a:t>
            </a:r>
            <a:r>
              <a:rPr lang="hu-HU" sz="1500" dirty="0"/>
              <a:t> Ft</a:t>
            </a:r>
          </a:p>
          <a:p>
            <a:r>
              <a:rPr lang="hu-HU" sz="1500" dirty="0"/>
              <a:t>Támogatás módja: </a:t>
            </a:r>
            <a:r>
              <a:rPr lang="hu-HU" sz="1500" dirty="0" smtClean="0"/>
              <a:t>hagyományos, tételes, </a:t>
            </a:r>
            <a:r>
              <a:rPr lang="hu-HU" sz="1500" dirty="0" err="1" smtClean="0"/>
              <a:t>kölségalapú</a:t>
            </a:r>
            <a:endParaRPr lang="hu-HU" sz="1500" dirty="0"/>
          </a:p>
          <a:p>
            <a:r>
              <a:rPr lang="hu-HU" sz="1500" dirty="0"/>
              <a:t>Megvalósítás tervezett intervalluma: 2017.01.01 - 2019.12.31. </a:t>
            </a:r>
            <a:r>
              <a:rPr lang="hu-HU" sz="1500" dirty="0" smtClean="0"/>
              <a:t>(?)</a:t>
            </a:r>
            <a:endParaRPr lang="hu-HU" sz="1500" dirty="0"/>
          </a:p>
        </p:txBody>
      </p:sp>
    </p:spTree>
    <p:extLst>
      <p:ext uri="{BB962C8B-B14F-4D97-AF65-F5344CB8AC3E}">
        <p14:creationId xmlns:p14="http://schemas.microsoft.com/office/powerpoint/2010/main" val="2633778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2400" b="1" dirty="0" smtClean="0">
                <a:solidFill>
                  <a:srgbClr val="FFFFFF"/>
                </a:solidFill>
              </a:rPr>
              <a:t>3. Civil </a:t>
            </a:r>
            <a:r>
              <a:rPr lang="hu-HU" sz="2400" b="1" dirty="0">
                <a:solidFill>
                  <a:srgbClr val="FFFFFF"/>
                </a:solidFill>
              </a:rPr>
              <a:t>szervezetek és önkormányzati intézmények közösségépítő és/vagy kulturális tevékenységét segítő eszközbeszerzések</a:t>
            </a:r>
            <a:r>
              <a:rPr lang="hu-HU" sz="2400" b="1" i="1" dirty="0">
                <a:solidFill>
                  <a:srgbClr val="FFFFFF"/>
                </a:solidFill>
                <a:latin typeface="Times New Roman" pitchFamily="18" charset="0"/>
                <a:cs typeface="Times New Roman" pitchFamily="18" charset="0"/>
              </a:rPr>
              <a:t/>
            </a:r>
            <a:br>
              <a:rPr lang="hu-HU" sz="2400" b="1" i="1" dirty="0">
                <a:solidFill>
                  <a:srgbClr val="FFFFFF"/>
                </a:solidFill>
                <a:latin typeface="Times New Roman" pitchFamily="18" charset="0"/>
                <a:cs typeface="Times New Roman" pitchFamily="18" charset="0"/>
              </a:rPr>
            </a:br>
            <a:endParaRPr lang="hu-HU" sz="2400" dirty="0">
              <a:solidFill>
                <a:srgbClr val="FFFFFF"/>
              </a:solidFill>
            </a:endParaRPr>
          </a:p>
        </p:txBody>
      </p:sp>
      <p:sp>
        <p:nvSpPr>
          <p:cNvPr id="3" name="Tartalom helye 2"/>
          <p:cNvSpPr>
            <a:spLocks noGrp="1"/>
          </p:cNvSpPr>
          <p:nvPr>
            <p:ph idx="1"/>
          </p:nvPr>
        </p:nvSpPr>
        <p:spPr>
          <a:xfrm>
            <a:off x="527097" y="1212779"/>
            <a:ext cx="8229600" cy="5085592"/>
          </a:xfrm>
        </p:spPr>
        <p:txBody>
          <a:bodyPr>
            <a:noAutofit/>
          </a:bodyPr>
          <a:lstStyle/>
          <a:p>
            <a:pPr marL="0" indent="0" algn="ctr">
              <a:buNone/>
            </a:pPr>
            <a:r>
              <a:rPr lang="hu-HU" sz="1600" b="1" i="1" dirty="0"/>
              <a:t>Indoklás, </a:t>
            </a:r>
            <a:r>
              <a:rPr lang="hu-HU" sz="1600" b="1" i="1" dirty="0" smtClean="0"/>
              <a:t>alátámasztás</a:t>
            </a:r>
            <a:endParaRPr lang="hu-HU" sz="1600" b="1" i="1" dirty="0"/>
          </a:p>
          <a:p>
            <a:pPr marL="0" indent="0" algn="ctr">
              <a:buNone/>
            </a:pPr>
            <a:endParaRPr lang="hu-HU" sz="1600" dirty="0"/>
          </a:p>
          <a:p>
            <a:pPr marL="0" indent="0" algn="just">
              <a:buNone/>
            </a:pPr>
            <a:r>
              <a:rPr lang="hu-HU" sz="1600" dirty="0"/>
              <a:t>A helyi civil szervezetek, illetve önkormányzati intézmények által ellátott közösségépítő tevékenységek, a civil szervezetek közösségi tereinek eszközellátottságának a fejlesztése hozzájárul a helyi lakosság ellátási biztonságának a növeléséhez, tartalmas programokat biztosíthat. </a:t>
            </a:r>
          </a:p>
          <a:p>
            <a:pPr marL="0" indent="0" algn="ctr">
              <a:buNone/>
            </a:pPr>
            <a:r>
              <a:rPr lang="hu-HU" sz="1600" b="1" i="1" dirty="0" smtClean="0"/>
              <a:t>Támogatható tevékenységek</a:t>
            </a:r>
          </a:p>
          <a:p>
            <a:pPr marL="0" indent="0" algn="ctr">
              <a:buNone/>
            </a:pPr>
            <a:endParaRPr lang="hu-HU" sz="1600" b="1" i="1" dirty="0" smtClean="0"/>
          </a:p>
          <a:p>
            <a:pPr marL="0" indent="0" algn="just">
              <a:buNone/>
            </a:pPr>
            <a:r>
              <a:rPr lang="hu-HU" sz="1600" dirty="0" smtClean="0"/>
              <a:t>Helyi </a:t>
            </a:r>
            <a:r>
              <a:rPr lang="hu-HU" sz="1600" dirty="0"/>
              <a:t>infrastruktúra fejlesztését célzó beruházási támogatásként a támogatás keretében a beruházáshoz kapcsolódó tárgyi eszköz és immateriális javak beruházási költsége számolható el, az alábbi megkötésekkel:</a:t>
            </a:r>
          </a:p>
          <a:p>
            <a:pPr lvl="0" algn="just"/>
            <a:r>
              <a:rPr lang="hu-HU" sz="1600" dirty="0"/>
              <a:t>informatikai eszközök (tipikusan laptop, asztali számítógép, </a:t>
            </a:r>
            <a:r>
              <a:rPr lang="hu-HU" sz="1600" dirty="0" err="1"/>
              <a:t>tablet</a:t>
            </a:r>
            <a:r>
              <a:rPr lang="hu-HU" sz="1600" dirty="0"/>
              <a:t>, asztali nyomtató, hálózati nyomtató stb.) beszerzése csak korlátozott mértékben támogatható (maximum a beruházás elszámolható összköltségének 30%-áig elszámolhatóak). </a:t>
            </a:r>
          </a:p>
          <a:p>
            <a:pPr lvl="0" algn="just"/>
            <a:r>
              <a:rPr lang="hu-HU" sz="1600" dirty="0"/>
              <a:t>Mobiltelefon és </a:t>
            </a:r>
            <a:r>
              <a:rPr lang="hu-HU" sz="1600" dirty="0" err="1"/>
              <a:t>okostelefon</a:t>
            </a:r>
            <a:r>
              <a:rPr lang="hu-HU" sz="1600" dirty="0"/>
              <a:t> beszerzése nem támogatható!</a:t>
            </a:r>
          </a:p>
          <a:p>
            <a:pPr lvl="0" algn="just"/>
            <a:r>
              <a:rPr lang="hu-HU" sz="1600" dirty="0"/>
              <a:t>önkormányzati intézményeknél is csak közösségépítő tevékenységet szolgáló tárgyi eszközök beszerzése támogatható </a:t>
            </a:r>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3389446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508951" y="0"/>
            <a:ext cx="8229600" cy="1143000"/>
          </a:xfrm>
        </p:spPr>
        <p:txBody>
          <a:bodyPr>
            <a:normAutofit fontScale="90000"/>
          </a:bodyPr>
          <a:lstStyle/>
          <a:p>
            <a:r>
              <a:rPr lang="hu-HU" sz="2400" b="1" dirty="0">
                <a:solidFill>
                  <a:srgbClr val="FFFFFF"/>
                </a:solidFill>
              </a:rPr>
              <a:t>3. Civil szervezetek és önkormányzati intézmények közösségépítő és/vagy kulturális tevékenységét segítő eszközbeszerzések</a:t>
            </a:r>
            <a:endParaRPr lang="hu-HU" sz="2400" dirty="0">
              <a:solidFill>
                <a:schemeClr val="bg1"/>
              </a:solidFill>
            </a:endParaRPr>
          </a:p>
        </p:txBody>
      </p:sp>
      <p:sp>
        <p:nvSpPr>
          <p:cNvPr id="3" name="Tartalom helye 2"/>
          <p:cNvSpPr>
            <a:spLocks noGrp="1"/>
          </p:cNvSpPr>
          <p:nvPr>
            <p:ph idx="1"/>
          </p:nvPr>
        </p:nvSpPr>
        <p:spPr>
          <a:xfrm>
            <a:off x="611560" y="1268760"/>
            <a:ext cx="8208912" cy="5589240"/>
          </a:xfrm>
        </p:spPr>
        <p:txBody>
          <a:bodyPr>
            <a:noAutofit/>
          </a:bodyPr>
          <a:lstStyle/>
          <a:p>
            <a:pPr marL="0" indent="0" algn="ctr">
              <a:buNone/>
            </a:pPr>
            <a:endParaRPr lang="hu-HU" sz="800" b="1" i="1" dirty="0" smtClean="0"/>
          </a:p>
          <a:p>
            <a:pPr marL="0" indent="0" algn="ctr">
              <a:buNone/>
            </a:pPr>
            <a:r>
              <a:rPr lang="hu-HU" sz="1800" b="1" i="1" dirty="0" smtClean="0"/>
              <a:t>Jogosultak </a:t>
            </a:r>
            <a:r>
              <a:rPr lang="hu-HU" sz="1800" b="1" i="1" dirty="0"/>
              <a:t>köre</a:t>
            </a:r>
            <a:endParaRPr lang="hu-HU" sz="1800" b="1" dirty="0"/>
          </a:p>
          <a:p>
            <a:pPr marL="0" indent="0">
              <a:buNone/>
            </a:pPr>
            <a:r>
              <a:rPr lang="hu-HU" sz="1600" dirty="0"/>
              <a:t>A művelet célcsoportja a helyi lakosság, a </a:t>
            </a:r>
            <a:r>
              <a:rPr lang="hu-HU" sz="1600" dirty="0" err="1"/>
              <a:t>kedvezményezetti</a:t>
            </a:r>
            <a:r>
              <a:rPr lang="hu-HU" sz="1600" dirty="0"/>
              <a:t> kör által nyújtott szolgáltatások által.</a:t>
            </a:r>
          </a:p>
          <a:p>
            <a:pPr marL="0" indent="0">
              <a:buNone/>
            </a:pPr>
            <a:r>
              <a:rPr lang="hu-HU" sz="1600" dirty="0"/>
              <a:t>Kedvezményezettek:</a:t>
            </a:r>
          </a:p>
          <a:p>
            <a:r>
              <a:rPr lang="hu-HU" sz="1600" dirty="0"/>
              <a:t>- helyi önkormányzati költségvetési irányító és költségvetési szervek (GFO 32); </a:t>
            </a:r>
          </a:p>
          <a:p>
            <a:r>
              <a:rPr lang="hu-HU" sz="1600" dirty="0"/>
              <a:t>- egyesület (GFO 516, 517, 519, 521, 525, 526, 528, 529); </a:t>
            </a:r>
          </a:p>
          <a:p>
            <a:r>
              <a:rPr lang="hu-HU" sz="1600" dirty="0"/>
              <a:t>- egyházi jogi személy (GFO 55); </a:t>
            </a:r>
          </a:p>
          <a:p>
            <a:r>
              <a:rPr lang="hu-HU" sz="1600" dirty="0"/>
              <a:t>- alapítvány (GFO 563, 565, 569); </a:t>
            </a:r>
          </a:p>
          <a:p>
            <a:r>
              <a:rPr lang="hu-HU" sz="1600" dirty="0"/>
              <a:t>- közalapítvány (GFO 561); </a:t>
            </a:r>
          </a:p>
          <a:p>
            <a:pPr marL="0" indent="0" algn="ctr">
              <a:buNone/>
            </a:pPr>
            <a:endParaRPr lang="hu-HU" sz="1600" b="1" i="1" dirty="0" smtClean="0"/>
          </a:p>
          <a:p>
            <a:pPr marL="0" indent="0" algn="ctr">
              <a:buNone/>
            </a:pPr>
            <a:r>
              <a:rPr lang="hu-HU" sz="1800" b="1" i="1" dirty="0" smtClean="0"/>
              <a:t>Tervezett </a:t>
            </a:r>
            <a:r>
              <a:rPr lang="hu-HU" sz="1800" b="1" i="1" dirty="0"/>
              <a:t>forrás </a:t>
            </a:r>
            <a:endParaRPr lang="hu-HU" sz="1800" b="1" i="1" dirty="0" smtClean="0"/>
          </a:p>
          <a:p>
            <a:r>
              <a:rPr lang="hu-HU" sz="1600" dirty="0" smtClean="0"/>
              <a:t>Támogatási </a:t>
            </a:r>
            <a:r>
              <a:rPr lang="hu-HU" sz="1600" dirty="0"/>
              <a:t>keretösszeg: </a:t>
            </a:r>
            <a:r>
              <a:rPr lang="hu-HU" sz="1600" dirty="0" smtClean="0"/>
              <a:t>40</a:t>
            </a:r>
            <a:r>
              <a:rPr lang="hu-HU" sz="1600" dirty="0"/>
              <a:t> 000 </a:t>
            </a:r>
            <a:r>
              <a:rPr lang="hu-HU" sz="1600" dirty="0" err="1"/>
              <a:t>000</a:t>
            </a:r>
            <a:r>
              <a:rPr lang="hu-HU" sz="1600" dirty="0"/>
              <a:t> Ft</a:t>
            </a:r>
          </a:p>
          <a:p>
            <a:r>
              <a:rPr lang="hu-HU" sz="1600" dirty="0"/>
              <a:t>Támogatási intenzitás: a beruházás elszámolható költségeinek a </a:t>
            </a:r>
            <a:r>
              <a:rPr lang="hu-HU" sz="1600" dirty="0" smtClean="0"/>
              <a:t>100 %-</a:t>
            </a:r>
            <a:r>
              <a:rPr lang="hu-HU" sz="1600" dirty="0"/>
              <a:t>a (de maximum </a:t>
            </a:r>
            <a:r>
              <a:rPr lang="hu-HU" sz="1600" dirty="0" smtClean="0"/>
              <a:t>500</a:t>
            </a:r>
            <a:r>
              <a:rPr lang="hu-HU" sz="1600" dirty="0"/>
              <a:t> 000 Ft)</a:t>
            </a:r>
          </a:p>
          <a:p>
            <a:r>
              <a:rPr lang="hu-HU" sz="1600" dirty="0"/>
              <a:t>Projektméret: Egy projektben igényelt támogatás minimum 200 000 Ft, maximum </a:t>
            </a:r>
            <a:r>
              <a:rPr lang="hu-HU" sz="1600" dirty="0" smtClean="0"/>
              <a:t>500</a:t>
            </a:r>
            <a:r>
              <a:rPr lang="hu-HU" sz="1600" dirty="0"/>
              <a:t> 000 Ft</a:t>
            </a:r>
          </a:p>
          <a:p>
            <a:r>
              <a:rPr lang="hu-HU" sz="1600" dirty="0"/>
              <a:t>Támogatás módja: </a:t>
            </a:r>
            <a:r>
              <a:rPr lang="hu-HU" sz="1600" dirty="0" smtClean="0"/>
              <a:t>hagyományos, </a:t>
            </a:r>
            <a:r>
              <a:rPr lang="hu-HU" sz="1600" dirty="0"/>
              <a:t>tételes, költségalapú</a:t>
            </a:r>
          </a:p>
          <a:p>
            <a:r>
              <a:rPr lang="hu-HU" sz="1600" i="1" dirty="0"/>
              <a:t>Megvalósítás tervezett intervalluma: </a:t>
            </a:r>
            <a:r>
              <a:rPr lang="hu-HU" sz="1600" dirty="0" smtClean="0"/>
              <a:t>2</a:t>
            </a:r>
            <a:r>
              <a:rPr lang="hu-HU" sz="1600" dirty="0"/>
              <a:t> 2017.01.01 </a:t>
            </a:r>
            <a:r>
              <a:rPr lang="hu-HU" sz="1600" dirty="0" smtClean="0"/>
              <a:t>-</a:t>
            </a:r>
            <a:r>
              <a:rPr lang="hu-HU" sz="1600" dirty="0"/>
              <a:t> 2019.12.31. </a:t>
            </a:r>
            <a:endParaRPr lang="hu-HU" sz="1600" dirty="0" smtClean="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1319969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2000" b="1" dirty="0" smtClean="0"/>
              <a:t/>
            </a:r>
            <a:br>
              <a:rPr lang="hu-HU" sz="2000" b="1" dirty="0" smtClean="0"/>
            </a:br>
            <a:r>
              <a:rPr lang="hu-HU" sz="2000" b="1" dirty="0" smtClean="0"/>
              <a:t/>
            </a:r>
            <a:br>
              <a:rPr lang="hu-HU" sz="2000" b="1" dirty="0" smtClean="0"/>
            </a:br>
            <a:r>
              <a:rPr lang="hu-HU" sz="3600" b="1" dirty="0" smtClean="0">
                <a:solidFill>
                  <a:schemeClr val="bg1"/>
                </a:solidFill>
              </a:rPr>
              <a:t>4.Ösztöndíj-program</a:t>
            </a:r>
            <a:r>
              <a:rPr lang="hu-HU" sz="2000" dirty="0"/>
              <a:t/>
            </a:r>
            <a:br>
              <a:rPr lang="hu-HU" sz="2000" dirty="0"/>
            </a:br>
            <a:r>
              <a:rPr lang="hu-HU" sz="2000" dirty="0"/>
              <a:t/>
            </a:r>
            <a:br>
              <a:rPr lang="hu-HU" sz="2000" dirty="0"/>
            </a:b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493961" y="1268760"/>
            <a:ext cx="8136904" cy="5400600"/>
          </a:xfrm>
        </p:spPr>
        <p:txBody>
          <a:bodyPr>
            <a:noAutofit/>
          </a:bodyPr>
          <a:lstStyle/>
          <a:p>
            <a:pPr marL="0" indent="0" algn="ctr">
              <a:buNone/>
            </a:pPr>
            <a:r>
              <a:rPr lang="hu-HU" sz="1800" b="1" i="1" dirty="0"/>
              <a:t>Indoklás, alátámasztás: </a:t>
            </a:r>
            <a:endParaRPr lang="hu-HU" sz="1800" dirty="0"/>
          </a:p>
          <a:p>
            <a:pPr marL="0" indent="0" algn="just">
              <a:buNone/>
            </a:pPr>
            <a:r>
              <a:rPr lang="hu-HU" sz="1600" dirty="0"/>
              <a:t>Orosháza Városának informatikai és élelmiszeripari jellegű specifikálása érdekében, és részben a Kodolányi János Főiskola Orosházán induló műszaki képzéseinek kiszolgálása mellett tehetség-támogató és orientációs célú ösztöndíj-program indítása, illetve a megfelelő szakmai felkészülés érdekében szakkörök szervezésének a támogatása. Hosszú távú cél, hogy a helyi és térségi tehetségek motivált szaktanári kar és megfelelő </a:t>
            </a:r>
            <a:r>
              <a:rPr lang="hu-HU" sz="1600" dirty="0" err="1"/>
              <a:t>infrastuktúra</a:t>
            </a:r>
            <a:r>
              <a:rPr lang="hu-HU" sz="1600" dirty="0"/>
              <a:t> segítségével kiemelkedő színvonalon tudjanak teljesíteni </a:t>
            </a:r>
            <a:r>
              <a:rPr lang="hu-HU" sz="1600" dirty="0" err="1"/>
              <a:t>élelmiszertudományi</a:t>
            </a:r>
            <a:r>
              <a:rPr lang="hu-HU" sz="1600" dirty="0"/>
              <a:t> és informatikai tématerületeken</a:t>
            </a:r>
            <a:endParaRPr lang="hu-HU" sz="1600" b="1" i="1" dirty="0" smtClean="0"/>
          </a:p>
          <a:p>
            <a:pPr marL="0" indent="0" algn="ctr">
              <a:buNone/>
            </a:pPr>
            <a:endParaRPr lang="hu-HU" sz="1800" b="1" i="1" dirty="0" smtClean="0"/>
          </a:p>
          <a:p>
            <a:pPr marL="0" indent="0" algn="ctr">
              <a:buNone/>
            </a:pPr>
            <a:r>
              <a:rPr lang="hu-HU" sz="1800" b="1" i="1" dirty="0" smtClean="0"/>
              <a:t>Jogosultak </a:t>
            </a:r>
            <a:r>
              <a:rPr lang="hu-HU" sz="1800" b="1" i="1" dirty="0"/>
              <a:t>köre</a:t>
            </a:r>
          </a:p>
          <a:p>
            <a:pPr marL="0" indent="0" algn="just">
              <a:buNone/>
            </a:pPr>
            <a:r>
              <a:rPr lang="hu-HU" sz="1600" dirty="0"/>
              <a:t>Az intézkedés célcsoportja az orosházi oktatási intézményekben tanuló általános és középiskolás gyermekek, illetve az orosházi lakhellyel rendelkező, felsőfokú képzésben résztvevő fiatal felnőttek.</a:t>
            </a:r>
          </a:p>
          <a:p>
            <a:pPr marL="0" indent="0" algn="just">
              <a:buNone/>
            </a:pPr>
            <a:r>
              <a:rPr lang="hu-HU" sz="1600" dirty="0"/>
              <a:t>Az intézkedés kedvezményezettjei:</a:t>
            </a:r>
          </a:p>
          <a:p>
            <a:pPr algn="just"/>
            <a:r>
              <a:rPr lang="hu-HU" sz="1600" dirty="0"/>
              <a:t>- helyi önkormányzati költségvetési irányító és költségvetési szervek (GFO 32); </a:t>
            </a:r>
          </a:p>
          <a:p>
            <a:pPr algn="just"/>
            <a:r>
              <a:rPr lang="hu-HU" sz="1600" dirty="0"/>
              <a:t>- önkormányzati többségi tulajdonú gazdasági társaság (GFO 1, 2, 57); </a:t>
            </a:r>
          </a:p>
          <a:p>
            <a:pPr algn="just"/>
            <a:r>
              <a:rPr lang="hu-HU" sz="1600" dirty="0"/>
              <a:t>- egyesület (GFO 516, 517, 519, 521, 525, 526, 528, 529); </a:t>
            </a:r>
          </a:p>
          <a:p>
            <a:pPr algn="just"/>
            <a:r>
              <a:rPr lang="hu-HU" sz="1600" dirty="0"/>
              <a:t>- egyházi jogi személy (GFO 55); </a:t>
            </a:r>
          </a:p>
          <a:p>
            <a:pPr algn="just"/>
            <a:r>
              <a:rPr lang="hu-HU" sz="1600" dirty="0"/>
              <a:t>- alapítvány (GFO 563, 565, 569); </a:t>
            </a:r>
          </a:p>
          <a:p>
            <a:pPr algn="just"/>
            <a:r>
              <a:rPr lang="hu-HU" sz="1600" dirty="0"/>
              <a:t>- közalapítvány (GFO 561); </a:t>
            </a:r>
          </a:p>
          <a:p>
            <a:pPr marL="0" indent="0" algn="ctr">
              <a:buNone/>
            </a:pPr>
            <a:endParaRPr lang="hu-HU" sz="1800" b="1" i="1" dirty="0" smtClean="0"/>
          </a:p>
          <a:p>
            <a:endParaRPr lang="hu-HU" sz="1800" dirty="0" smtClean="0"/>
          </a:p>
          <a:p>
            <a:endParaRPr lang="hu-HU" sz="1800" dirty="0"/>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425839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a:bodyPr>
          <a:lstStyle/>
          <a:p>
            <a:r>
              <a:rPr lang="hu-HU" sz="3200" b="1" dirty="0">
                <a:solidFill>
                  <a:schemeClr val="bg1"/>
                </a:solidFill>
              </a:rPr>
              <a:t>4.Ösztöndíj-program</a:t>
            </a:r>
            <a:r>
              <a:rPr lang="hu-HU" sz="2800" b="1" dirty="0">
                <a:solidFill>
                  <a:schemeClr val="bg1"/>
                </a:solidFill>
              </a:rPr>
              <a:t> </a:t>
            </a:r>
            <a:endParaRPr lang="hu-HU" sz="2800" dirty="0"/>
          </a:p>
        </p:txBody>
      </p:sp>
      <p:sp>
        <p:nvSpPr>
          <p:cNvPr id="3" name="Tartalom helye 2"/>
          <p:cNvSpPr>
            <a:spLocks noGrp="1"/>
          </p:cNvSpPr>
          <p:nvPr>
            <p:ph idx="1"/>
          </p:nvPr>
        </p:nvSpPr>
        <p:spPr>
          <a:xfrm>
            <a:off x="493961" y="1268760"/>
            <a:ext cx="8136904" cy="5400600"/>
          </a:xfrm>
        </p:spPr>
        <p:txBody>
          <a:bodyPr>
            <a:noAutofit/>
          </a:bodyPr>
          <a:lstStyle/>
          <a:p>
            <a:pPr marL="0" indent="0" algn="ctr">
              <a:buNone/>
            </a:pPr>
            <a:endParaRPr lang="hu-HU" sz="1800" b="1" i="1" dirty="0" smtClean="0"/>
          </a:p>
          <a:p>
            <a:pPr marL="0" indent="0" algn="ctr">
              <a:buNone/>
            </a:pPr>
            <a:r>
              <a:rPr lang="hu-HU" sz="1800" b="1" i="1" dirty="0" smtClean="0"/>
              <a:t>Támogatható </a:t>
            </a:r>
            <a:r>
              <a:rPr lang="hu-HU" sz="1800" b="1" i="1" dirty="0"/>
              <a:t>tevékenységek </a:t>
            </a:r>
            <a:endParaRPr lang="hu-HU" sz="1800" b="1" i="1" dirty="0" smtClean="0"/>
          </a:p>
          <a:p>
            <a:pPr marL="0" indent="0" algn="ctr">
              <a:buNone/>
            </a:pPr>
            <a:endParaRPr lang="hu-HU" sz="1800" b="1" i="1" dirty="0" smtClean="0"/>
          </a:p>
          <a:p>
            <a:pPr algn="just"/>
            <a:r>
              <a:rPr lang="hu-HU" sz="1800" dirty="0" smtClean="0"/>
              <a:t>„</a:t>
            </a:r>
            <a:r>
              <a:rPr lang="hu-HU" sz="1800" dirty="0"/>
              <a:t>A” komponensen belül ESZA típusú forrásként a támogatható tevékenységek:</a:t>
            </a:r>
          </a:p>
          <a:p>
            <a:pPr marL="0" lvl="0" indent="0" algn="just">
              <a:buNone/>
            </a:pPr>
            <a:r>
              <a:rPr lang="hu-HU" sz="1800" dirty="0"/>
              <a:t>ösztöndíj nyújtása általános iskolás, középiskolás (matematika, fizika, informatika) és főiskolás (műszaki jellegű </a:t>
            </a:r>
            <a:r>
              <a:rPr lang="hu-HU" sz="1800" dirty="0" err="1"/>
              <a:t>Bca</a:t>
            </a:r>
            <a:r>
              <a:rPr lang="hu-HU" sz="1800" dirty="0"/>
              <a:t> képzésben részt vevő) </a:t>
            </a:r>
            <a:r>
              <a:rPr lang="hu-HU" sz="1800" dirty="0" smtClean="0"/>
              <a:t>diákok </a:t>
            </a:r>
            <a:r>
              <a:rPr lang="hu-HU" sz="1800" dirty="0"/>
              <a:t>számára </a:t>
            </a:r>
          </a:p>
          <a:p>
            <a:pPr algn="just"/>
            <a:r>
              <a:rPr lang="hu-HU" sz="1800" dirty="0"/>
              <a:t>„B” komponensen belül ESZA típusú forrásként a támogatható tevékenységek:</a:t>
            </a:r>
          </a:p>
          <a:p>
            <a:pPr marL="0" lvl="0" indent="0" algn="just">
              <a:buNone/>
            </a:pPr>
            <a:r>
              <a:rPr lang="hu-HU" sz="1800" dirty="0" smtClean="0"/>
              <a:t>ösztöndíj </a:t>
            </a:r>
            <a:r>
              <a:rPr lang="hu-HU" sz="1800" dirty="0"/>
              <a:t>nyújtása általános iskolás, középiskolás (biológia, kémia) és főiskolás (agrár vagy élelmiszeripari jellegű </a:t>
            </a:r>
            <a:r>
              <a:rPr lang="hu-HU" sz="1800" dirty="0" err="1"/>
              <a:t>Bca</a:t>
            </a:r>
            <a:r>
              <a:rPr lang="hu-HU" sz="1800" dirty="0"/>
              <a:t> képzésben részt vevő) gyermekek számára</a:t>
            </a:r>
          </a:p>
          <a:p>
            <a:pPr algn="just"/>
            <a:r>
              <a:rPr lang="hu-HU" sz="1800" dirty="0"/>
              <a:t>„C” komponensen belül ESZA típusú forrásként a támogatható tevékenységek:</a:t>
            </a:r>
          </a:p>
          <a:p>
            <a:pPr marL="0" lvl="0" indent="0" algn="just">
              <a:buNone/>
            </a:pPr>
            <a:r>
              <a:rPr lang="hu-HU" sz="1800" dirty="0"/>
              <a:t>ösztöndíj nyújtása kiváló szakmai gyakorlatot teljesítő, szakképzésben részt vevő diákok számára</a:t>
            </a:r>
          </a:p>
          <a:p>
            <a:pPr algn="just"/>
            <a:r>
              <a:rPr lang="hu-HU" sz="1800" dirty="0"/>
              <a:t> „D” komponensen belül ESZA típusú forrásként a támogatható tevékenységek:</a:t>
            </a:r>
          </a:p>
          <a:p>
            <a:pPr marL="0" lvl="0" indent="0" algn="just">
              <a:buNone/>
            </a:pPr>
            <a:r>
              <a:rPr lang="hu-HU" sz="1800" dirty="0"/>
              <a:t>gyakorlatorientált szakkörök szervezése általános és középiskolában, matematika, fizika, informatika, biológia, kémia tématerületen, a megfelelő laborhasználat biztosítása </a:t>
            </a:r>
            <a:r>
              <a:rPr lang="hu-HU" sz="1800" dirty="0" smtClean="0"/>
              <a:t>mellett / nyári táborok</a:t>
            </a:r>
            <a:endParaRPr lang="hu-HU" sz="1800" dirty="0"/>
          </a:p>
          <a:p>
            <a:pPr marL="0" indent="0">
              <a:buNone/>
            </a:pPr>
            <a:endParaRPr lang="hu-HU" sz="1600" dirty="0"/>
          </a:p>
        </p:txBody>
      </p:sp>
    </p:spTree>
    <p:extLst>
      <p:ext uri="{BB962C8B-B14F-4D97-AF65-F5344CB8AC3E}">
        <p14:creationId xmlns:p14="http://schemas.microsoft.com/office/powerpoint/2010/main" val="3246057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200" b="1" dirty="0">
                <a:solidFill>
                  <a:schemeClr val="bg1"/>
                </a:solidFill>
              </a:rPr>
              <a:t>4.Ösztöndíj-program</a:t>
            </a:r>
            <a:endParaRPr lang="hu-HU" sz="3200" dirty="0"/>
          </a:p>
        </p:txBody>
      </p:sp>
      <p:sp>
        <p:nvSpPr>
          <p:cNvPr id="3" name="Tartalom helye 2"/>
          <p:cNvSpPr>
            <a:spLocks noGrp="1"/>
          </p:cNvSpPr>
          <p:nvPr>
            <p:ph idx="1"/>
          </p:nvPr>
        </p:nvSpPr>
        <p:spPr>
          <a:xfrm>
            <a:off x="457200" y="1268760"/>
            <a:ext cx="8229600" cy="5112568"/>
          </a:xfrm>
        </p:spPr>
        <p:txBody>
          <a:bodyPr>
            <a:normAutofit fontScale="77500" lnSpcReduction="20000"/>
          </a:bodyPr>
          <a:lstStyle/>
          <a:p>
            <a:pPr marL="0" indent="0" algn="ctr">
              <a:buNone/>
            </a:pPr>
            <a:r>
              <a:rPr lang="hu-HU" sz="2600" b="1" i="1" dirty="0"/>
              <a:t>Tervezett forrás </a:t>
            </a:r>
            <a:endParaRPr lang="hu-HU" sz="2600" b="1" i="1" dirty="0" smtClean="0"/>
          </a:p>
          <a:p>
            <a:pPr marL="0" indent="0" algn="ctr">
              <a:buNone/>
            </a:pPr>
            <a:endParaRPr lang="hu-HU" sz="2600" b="1" i="1" dirty="0"/>
          </a:p>
          <a:p>
            <a:r>
              <a:rPr lang="hu-HU" sz="2600" dirty="0"/>
              <a:t>Támogatási keretösszeg: </a:t>
            </a:r>
            <a:r>
              <a:rPr lang="hu-HU" sz="2600" dirty="0" smtClean="0"/>
              <a:t>47</a:t>
            </a:r>
            <a:r>
              <a:rPr lang="hu-HU" sz="2600" dirty="0"/>
              <a:t> 000 </a:t>
            </a:r>
            <a:r>
              <a:rPr lang="hu-HU" sz="2600" dirty="0" err="1"/>
              <a:t>000</a:t>
            </a:r>
            <a:r>
              <a:rPr lang="hu-HU" sz="2600" dirty="0"/>
              <a:t> Ft</a:t>
            </a:r>
          </a:p>
          <a:p>
            <a:r>
              <a:rPr lang="hu-HU" sz="2600" dirty="0" smtClean="0"/>
              <a:t>Egy </a:t>
            </a:r>
            <a:r>
              <a:rPr lang="hu-HU" sz="2600" dirty="0"/>
              <a:t>pályázó által igényelhető támogatás: </a:t>
            </a:r>
          </a:p>
          <a:p>
            <a:pPr lvl="1">
              <a:buFont typeface="Wingdings" pitchFamily="2" charset="2"/>
              <a:buChar char="Ø"/>
            </a:pPr>
            <a:r>
              <a:rPr lang="hu-HU" sz="2600" dirty="0"/>
              <a:t>„A” és „B” komponensnél a programba bevont általános iskolás gyermekenként 2000 Ft * 4 félév * 5 hó  (</a:t>
            </a:r>
            <a:r>
              <a:rPr lang="hu-HU" sz="2600" dirty="0" err="1"/>
              <a:t>max</a:t>
            </a:r>
            <a:r>
              <a:rPr lang="hu-HU" sz="2600" dirty="0"/>
              <a:t> 100 fő)</a:t>
            </a:r>
          </a:p>
          <a:p>
            <a:pPr lvl="1">
              <a:buFont typeface="Wingdings" pitchFamily="2" charset="2"/>
              <a:buChar char="Ø"/>
            </a:pPr>
            <a:r>
              <a:rPr lang="hu-HU" sz="2600" dirty="0"/>
              <a:t>„A” és „B” komponensnél a programba bevont középiskolás </a:t>
            </a:r>
            <a:r>
              <a:rPr lang="hu-HU" sz="2600" dirty="0" smtClean="0"/>
              <a:t>diákonként 5000 </a:t>
            </a:r>
            <a:r>
              <a:rPr lang="hu-HU" sz="2600" dirty="0"/>
              <a:t>Ft * 4 félév * 5 hó  (</a:t>
            </a:r>
            <a:r>
              <a:rPr lang="hu-HU" sz="2600" dirty="0" err="1"/>
              <a:t>max</a:t>
            </a:r>
            <a:r>
              <a:rPr lang="hu-HU" sz="2600" dirty="0"/>
              <a:t> 70 fő)</a:t>
            </a:r>
          </a:p>
          <a:p>
            <a:pPr lvl="1">
              <a:buFont typeface="Wingdings" pitchFamily="2" charset="2"/>
              <a:buChar char="Ø"/>
            </a:pPr>
            <a:r>
              <a:rPr lang="hu-HU" sz="2600" dirty="0"/>
              <a:t>„A” és „B” komponensnél a programba bevont hallgatónként 15 000 Ft * 4 félév * 5 hó  (</a:t>
            </a:r>
            <a:r>
              <a:rPr lang="hu-HU" sz="2600" dirty="0" err="1"/>
              <a:t>max</a:t>
            </a:r>
            <a:r>
              <a:rPr lang="hu-HU" sz="2600" dirty="0"/>
              <a:t> 50 fő)</a:t>
            </a:r>
          </a:p>
          <a:p>
            <a:pPr lvl="1">
              <a:buFont typeface="Wingdings" pitchFamily="2" charset="2"/>
              <a:buChar char="Ø"/>
            </a:pPr>
            <a:r>
              <a:rPr lang="hu-HU" sz="2600" dirty="0"/>
              <a:t>„C” komponensnél a programba bevont szakmai képzésben részt vevő diákonként 5000 Ft * 4 félév * 5 hó  (</a:t>
            </a:r>
            <a:r>
              <a:rPr lang="hu-HU" sz="2600" dirty="0" err="1"/>
              <a:t>max</a:t>
            </a:r>
            <a:r>
              <a:rPr lang="hu-HU" sz="2600" dirty="0"/>
              <a:t> 30 fő)</a:t>
            </a:r>
          </a:p>
          <a:p>
            <a:pPr lvl="1">
              <a:buFont typeface="Wingdings" pitchFamily="2" charset="2"/>
              <a:buChar char="Ø"/>
            </a:pPr>
            <a:r>
              <a:rPr lang="hu-HU" sz="2600" dirty="0"/>
              <a:t>„D” komponensnél: 5000 Ft/szakkör*30 hét * 2 év * 5 tématerület * 12 </a:t>
            </a:r>
            <a:r>
              <a:rPr lang="hu-HU" sz="2600" dirty="0" smtClean="0"/>
              <a:t>évfolyam vagy tábor esetén 5000 Ft/fő/nap</a:t>
            </a:r>
            <a:endParaRPr lang="hu-HU" sz="2600" dirty="0" smtClean="0"/>
          </a:p>
          <a:p>
            <a:r>
              <a:rPr lang="hu-HU" sz="2600" dirty="0" smtClean="0"/>
              <a:t>Tervezett </a:t>
            </a:r>
            <a:r>
              <a:rPr lang="hu-HU" sz="2600" dirty="0"/>
              <a:t>elszámolási mód: egyösszegű átalány</a:t>
            </a:r>
          </a:p>
          <a:p>
            <a:r>
              <a:rPr lang="hu-HU" sz="2600" dirty="0"/>
              <a:t>Támogatási intenzitás: a beruházás elszámolható költségeinek a 100 %-a </a:t>
            </a:r>
          </a:p>
          <a:p>
            <a:r>
              <a:rPr lang="hu-HU" sz="2600" dirty="0"/>
              <a:t>Megvalósítás tervezett intervalluma: 2017.01.01 - 2019.12.31. </a:t>
            </a:r>
          </a:p>
          <a:p>
            <a:endParaRPr lang="hu-HU" sz="2600" dirty="0"/>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Tree>
    <p:extLst>
      <p:ext uri="{BB962C8B-B14F-4D97-AF65-F5344CB8AC3E}">
        <p14:creationId xmlns:p14="http://schemas.microsoft.com/office/powerpoint/2010/main" val="4266187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2000" b="1" dirty="0" smtClean="0">
                <a:solidFill>
                  <a:schemeClr val="bg1"/>
                </a:solidFill>
              </a:rPr>
              <a:t/>
            </a:r>
            <a:br>
              <a:rPr lang="hu-HU" sz="2000" b="1" dirty="0" smtClean="0">
                <a:solidFill>
                  <a:schemeClr val="bg1"/>
                </a:solidFill>
              </a:rPr>
            </a:br>
            <a:r>
              <a:rPr lang="hu-HU" sz="3100" b="1" dirty="0" smtClean="0">
                <a:solidFill>
                  <a:schemeClr val="bg1"/>
                </a:solidFill>
              </a:rPr>
              <a:t>5</a:t>
            </a:r>
            <a:r>
              <a:rPr lang="hu-HU" sz="3100" b="1" dirty="0">
                <a:solidFill>
                  <a:schemeClr val="bg1"/>
                </a:solidFill>
              </a:rPr>
              <a:t>. Munkakörülmények javítását támogató program</a:t>
            </a:r>
            <a:r>
              <a:rPr lang="hu-HU" sz="3100" dirty="0"/>
              <a:t/>
            </a:r>
            <a:br>
              <a:rPr lang="hu-HU" sz="3100" dirty="0"/>
            </a:br>
            <a:r>
              <a:rPr lang="hu-HU" sz="3100" b="1" i="1" dirty="0">
                <a:latin typeface="Times New Roman" pitchFamily="18" charset="0"/>
                <a:cs typeface="Times New Roman" pitchFamily="18" charset="0"/>
              </a:rPr>
              <a:t/>
            </a:r>
            <a:br>
              <a:rPr lang="hu-HU" sz="3100" b="1" i="1" dirty="0">
                <a:latin typeface="Times New Roman" pitchFamily="18" charset="0"/>
                <a:cs typeface="Times New Roman" pitchFamily="18" charset="0"/>
              </a:rPr>
            </a:br>
            <a:endParaRPr lang="hu-HU" sz="3100" dirty="0"/>
          </a:p>
        </p:txBody>
      </p:sp>
      <p:sp>
        <p:nvSpPr>
          <p:cNvPr id="3" name="Tartalom helye 2"/>
          <p:cNvSpPr>
            <a:spLocks noGrp="1"/>
          </p:cNvSpPr>
          <p:nvPr>
            <p:ph idx="1"/>
          </p:nvPr>
        </p:nvSpPr>
        <p:spPr>
          <a:xfrm>
            <a:off x="493961" y="1268760"/>
            <a:ext cx="8136904" cy="5400600"/>
          </a:xfrm>
        </p:spPr>
        <p:txBody>
          <a:bodyPr>
            <a:noAutofit/>
          </a:bodyPr>
          <a:lstStyle/>
          <a:p>
            <a:pPr marL="0" indent="0" algn="ctr">
              <a:buNone/>
            </a:pPr>
            <a:r>
              <a:rPr lang="hu-HU" sz="1800" b="1" i="1" dirty="0"/>
              <a:t>Indoklás, </a:t>
            </a:r>
            <a:r>
              <a:rPr lang="hu-HU" sz="1800" b="1" i="1" dirty="0" smtClean="0"/>
              <a:t>alátámasztás</a:t>
            </a:r>
          </a:p>
          <a:p>
            <a:pPr marL="0" indent="0" algn="just">
              <a:buNone/>
            </a:pPr>
            <a:r>
              <a:rPr lang="hu-HU" sz="1500" b="1" dirty="0" smtClean="0"/>
              <a:t> </a:t>
            </a:r>
            <a:r>
              <a:rPr lang="hu-HU" sz="1500" dirty="0"/>
              <a:t>A civil szervezetek, a vállalkozások és a munkaerőpiac közelítésével növelhető a vállalkozások termelékenysége, ami által növelhető a munkaerő-foglalkoztató képessége. A munkahelyeken az egészségmegőrzést segítő eszközök alkalmazásával javítható a helyi lakosság egészségi állapota, ezáltal a teljes közösség is jobban jár (a jobb egészségi állapot kevesebb táppénzben töltött idővel jár együtt). A helyben maradó pályakezdő fiatalok számának növelésével csökkenthető a hiányszakmák részaránya, miközben foglalkoztatásukkal nagy eséllyel hosszú távon berendezkednek az orosházi életre. </a:t>
            </a:r>
          </a:p>
          <a:p>
            <a:pPr marL="0" indent="0" algn="ctr">
              <a:buNone/>
            </a:pPr>
            <a:r>
              <a:rPr lang="hu-HU" sz="1800" b="1" i="1" dirty="0"/>
              <a:t>Jogosultak</a:t>
            </a:r>
          </a:p>
          <a:p>
            <a:pPr marL="0" indent="0">
              <a:buNone/>
            </a:pPr>
            <a:r>
              <a:rPr lang="hu-HU" sz="1500" dirty="0" smtClean="0"/>
              <a:t>A fő célcsoport a helyi vállalkozásoknál foglalkoztatottak. </a:t>
            </a:r>
          </a:p>
          <a:p>
            <a:pPr marL="0" indent="0">
              <a:buNone/>
            </a:pPr>
            <a:r>
              <a:rPr lang="hu-HU" sz="1500" dirty="0" smtClean="0"/>
              <a:t>Kedvezményezettek:</a:t>
            </a:r>
          </a:p>
          <a:p>
            <a:r>
              <a:rPr lang="hu-HU" sz="1500" dirty="0" smtClean="0"/>
              <a:t>- helyi önkormányzati költségvetési irányító és költségvetési szervek (GFO 32); </a:t>
            </a:r>
          </a:p>
          <a:p>
            <a:r>
              <a:rPr lang="hu-HU" sz="1500" dirty="0" smtClean="0"/>
              <a:t>- önkormányzati többségi tulajdonú gazdasági társaság (GFO 1, 2, 57); </a:t>
            </a:r>
          </a:p>
          <a:p>
            <a:r>
              <a:rPr lang="hu-HU" sz="1500" dirty="0" smtClean="0"/>
              <a:t>- egyesület (GFO 516, 517, 519, 521, 525, 526, 528, 529); </a:t>
            </a:r>
          </a:p>
          <a:p>
            <a:r>
              <a:rPr lang="hu-HU" sz="1500" dirty="0" smtClean="0"/>
              <a:t>- alapítvány (GFO 563, 565, 569); </a:t>
            </a:r>
          </a:p>
          <a:p>
            <a:r>
              <a:rPr lang="hu-HU" sz="1500" dirty="0" smtClean="0"/>
              <a:t>- közalapítvány (GFO 561); </a:t>
            </a:r>
          </a:p>
          <a:p>
            <a:r>
              <a:rPr lang="hu-HU" sz="1500" dirty="0" smtClean="0"/>
              <a:t> </a:t>
            </a:r>
            <a:r>
              <a:rPr lang="hu-HU" sz="1500" dirty="0" err="1" smtClean="0"/>
              <a:t>-többségi</a:t>
            </a:r>
            <a:r>
              <a:rPr lang="hu-HU" sz="1500" dirty="0" smtClean="0"/>
              <a:t> önkormányzati tulajdonban lévő nonprofit gazdasági társaság (GFO 11, 57); </a:t>
            </a:r>
          </a:p>
          <a:p>
            <a:r>
              <a:rPr lang="hu-HU" sz="1500" dirty="0" smtClean="0"/>
              <a:t>- kis- és középvállalkozás (GFO 113, 114, 116, 117, 12, 121, 122, 123, 128, 129, 228, 23) </a:t>
            </a:r>
          </a:p>
          <a:p>
            <a:pPr marL="0" indent="0">
              <a:buNone/>
            </a:pPr>
            <a:endParaRPr lang="hu-HU" sz="1500" dirty="0" smtClean="0"/>
          </a:p>
          <a:p>
            <a:r>
              <a:rPr lang="hu-HU" sz="1500" dirty="0" smtClean="0"/>
              <a:t>„A” komponensre csak kis és középvállalkozás nyújthat be pályázatot! </a:t>
            </a:r>
          </a:p>
          <a:p>
            <a:pPr marL="0" indent="0">
              <a:buNone/>
            </a:pPr>
            <a:endParaRPr lang="hu-HU" sz="1400" dirty="0"/>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1797490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3100" b="1" dirty="0">
                <a:solidFill>
                  <a:schemeClr val="bg1"/>
                </a:solidFill>
              </a:rPr>
              <a:t>5. Munkakörülmények javítását támogató program</a:t>
            </a:r>
            <a:r>
              <a:rPr lang="hu-HU" sz="2000" dirty="0"/>
              <a:t/>
            </a:r>
            <a:br>
              <a:rPr lang="hu-HU" sz="2000" dirty="0"/>
            </a:b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493961" y="1268760"/>
            <a:ext cx="8136904" cy="5400600"/>
          </a:xfrm>
        </p:spPr>
        <p:txBody>
          <a:bodyPr>
            <a:noAutofit/>
          </a:bodyPr>
          <a:lstStyle/>
          <a:p>
            <a:pPr marL="0" indent="0" algn="ctr">
              <a:buNone/>
            </a:pPr>
            <a:r>
              <a:rPr lang="hu-HU" sz="1800" b="1" i="1" dirty="0" smtClean="0"/>
              <a:t>Támogatható </a:t>
            </a:r>
            <a:r>
              <a:rPr lang="hu-HU" sz="1800" b="1" i="1" dirty="0"/>
              <a:t>tevékenységek </a:t>
            </a:r>
            <a:endParaRPr lang="hu-HU" sz="1800" b="1" i="1" dirty="0" smtClean="0"/>
          </a:p>
          <a:p>
            <a:pPr marL="0" indent="0" algn="ctr">
              <a:buNone/>
            </a:pPr>
            <a:endParaRPr lang="hu-HU" sz="1800" b="1" i="1" dirty="0" smtClean="0"/>
          </a:p>
          <a:p>
            <a:r>
              <a:rPr lang="hu-HU" sz="1800" dirty="0" smtClean="0"/>
              <a:t>„</a:t>
            </a:r>
            <a:r>
              <a:rPr lang="hu-HU" sz="1800" dirty="0"/>
              <a:t>A” komponensen belül a támogatható tevékenységek:</a:t>
            </a:r>
          </a:p>
          <a:p>
            <a:pPr lvl="1">
              <a:buFont typeface="Wingdings" pitchFamily="2" charset="2"/>
              <a:buChar char="Ø"/>
            </a:pPr>
            <a:r>
              <a:rPr lang="hu-HU" sz="1800" dirty="0"/>
              <a:t>vállalkozásoknál a pályázat benyújtásakor legalább fél éve teljes munkaidőben foglalkoztatott munkavállalók OKJ-s továbbképzésének támogatása</a:t>
            </a:r>
          </a:p>
          <a:p>
            <a:r>
              <a:rPr lang="hu-HU" sz="1800" dirty="0"/>
              <a:t>„B” komponensen belül a támogatható tevékenységek:</a:t>
            </a:r>
          </a:p>
          <a:p>
            <a:pPr lvl="1">
              <a:buFont typeface="Wingdings" pitchFamily="2" charset="2"/>
              <a:buChar char="Ø"/>
            </a:pPr>
            <a:r>
              <a:rPr lang="hu-HU" sz="1800" dirty="0"/>
              <a:t>munkakörülmények javítását célzó egészségügyi, sport és ergonomikus berendezések vásárlásának támogatása (kerékpár, világítás, masszőrágyak, stb.)</a:t>
            </a:r>
          </a:p>
          <a:p>
            <a:pPr lvl="1">
              <a:buFont typeface="Wingdings" pitchFamily="2" charset="2"/>
              <a:buChar char="Ø"/>
            </a:pPr>
            <a:r>
              <a:rPr lang="hu-HU" sz="1800" dirty="0"/>
              <a:t>Alkalmazottak számára rekreációs tevékenységet végző munkatárs (</a:t>
            </a:r>
            <a:r>
              <a:rPr lang="hu-HU" sz="1800" dirty="0" err="1"/>
              <a:t>pl</a:t>
            </a:r>
            <a:r>
              <a:rPr lang="hu-HU" sz="1800" dirty="0"/>
              <a:t> tréner, masszőr stb.) bérköltségének támogatása középvállalkozások és önkormányzatoknál</a:t>
            </a:r>
          </a:p>
          <a:p>
            <a:r>
              <a:rPr lang="hu-HU" sz="1800" dirty="0"/>
              <a:t>„C” komponensen belül a támogatható tevékenységek:</a:t>
            </a:r>
          </a:p>
          <a:p>
            <a:pPr lvl="1">
              <a:buFont typeface="Wingdings" pitchFamily="2" charset="2"/>
              <a:buChar char="Ø"/>
            </a:pPr>
            <a:r>
              <a:rPr lang="hu-HU" sz="1800" dirty="0"/>
              <a:t>pályakezdő fiatalok számára lakhatási támogatás nyújtása</a:t>
            </a:r>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249685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116632"/>
            <a:ext cx="8229600" cy="1008112"/>
          </a:xfrm>
        </p:spPr>
        <p:txBody>
          <a:bodyPr>
            <a:normAutofit/>
          </a:bodyPr>
          <a:lstStyle/>
          <a:p>
            <a:r>
              <a:rPr lang="hu-HU" sz="2800" b="1" dirty="0">
                <a:solidFill>
                  <a:schemeClr val="bg1"/>
                </a:solidFill>
              </a:rPr>
              <a:t>5. Munkakörülmények javítását támogató program</a:t>
            </a:r>
            <a:endParaRPr lang="hu-HU" sz="2800" dirty="0"/>
          </a:p>
        </p:txBody>
      </p:sp>
      <p:sp>
        <p:nvSpPr>
          <p:cNvPr id="3" name="Tartalom helye 2"/>
          <p:cNvSpPr>
            <a:spLocks noGrp="1"/>
          </p:cNvSpPr>
          <p:nvPr>
            <p:ph idx="1"/>
          </p:nvPr>
        </p:nvSpPr>
        <p:spPr/>
        <p:txBody>
          <a:bodyPr>
            <a:normAutofit/>
          </a:bodyPr>
          <a:lstStyle/>
          <a:p>
            <a:pPr marL="0" indent="0" algn="ctr">
              <a:buNone/>
            </a:pPr>
            <a:r>
              <a:rPr lang="hu-HU" sz="2600" b="1" i="1" dirty="0"/>
              <a:t>Tervezett </a:t>
            </a:r>
            <a:r>
              <a:rPr lang="hu-HU" sz="2600" b="1" i="1" dirty="0" smtClean="0"/>
              <a:t>forrás</a:t>
            </a:r>
          </a:p>
          <a:p>
            <a:pPr marL="0" indent="0" algn="ctr">
              <a:buNone/>
            </a:pPr>
            <a:endParaRPr lang="hu-HU" sz="1800" b="1" i="1" dirty="0" smtClean="0"/>
          </a:p>
          <a:p>
            <a:r>
              <a:rPr lang="hu-HU" sz="1900" dirty="0"/>
              <a:t>Támogatási keretösszeg: </a:t>
            </a:r>
            <a:r>
              <a:rPr lang="hu-HU" sz="1900" dirty="0" smtClean="0"/>
              <a:t>52</a:t>
            </a:r>
            <a:r>
              <a:rPr lang="hu-HU" sz="1900" dirty="0"/>
              <a:t> 000 </a:t>
            </a:r>
            <a:r>
              <a:rPr lang="hu-HU" sz="1900" dirty="0" err="1"/>
              <a:t>000</a:t>
            </a:r>
            <a:r>
              <a:rPr lang="hu-HU" sz="1900" dirty="0"/>
              <a:t> Ft</a:t>
            </a:r>
          </a:p>
          <a:p>
            <a:r>
              <a:rPr lang="hu-HU" sz="1900" dirty="0"/>
              <a:t>Támogatási intenzitás: a beruházás elszámolható költségeinek a </a:t>
            </a:r>
            <a:r>
              <a:rPr lang="hu-HU" sz="1900" dirty="0" smtClean="0"/>
              <a:t>100%-</a:t>
            </a:r>
            <a:r>
              <a:rPr lang="hu-HU" sz="1900" dirty="0"/>
              <a:t>a </a:t>
            </a:r>
            <a:endParaRPr lang="hu-HU" sz="1900" dirty="0" smtClean="0"/>
          </a:p>
          <a:p>
            <a:r>
              <a:rPr lang="hu-HU" sz="1900" dirty="0" smtClean="0"/>
              <a:t>Támogatás </a:t>
            </a:r>
            <a:r>
              <a:rPr lang="hu-HU" sz="1900" dirty="0"/>
              <a:t>módja: </a:t>
            </a:r>
            <a:r>
              <a:rPr lang="hu-HU" sz="1900" dirty="0" smtClean="0"/>
              <a:t>hagyományos, </a:t>
            </a:r>
            <a:r>
              <a:rPr lang="hu-HU" sz="1900" dirty="0"/>
              <a:t>tételes, </a:t>
            </a:r>
            <a:r>
              <a:rPr lang="hu-HU" sz="1900" dirty="0" smtClean="0"/>
              <a:t>költségalapú</a:t>
            </a:r>
          </a:p>
          <a:p>
            <a:pPr marL="0" indent="0">
              <a:buNone/>
            </a:pPr>
            <a:endParaRPr lang="hu-HU" sz="1900" dirty="0"/>
          </a:p>
          <a:p>
            <a:r>
              <a:rPr lang="hu-HU" sz="1900" dirty="0" smtClean="0"/>
              <a:t>Egy </a:t>
            </a:r>
            <a:r>
              <a:rPr lang="hu-HU" sz="1900" dirty="0"/>
              <a:t>pályázó által igényelhető támogatás: 200 000 - 10 000 </a:t>
            </a:r>
            <a:r>
              <a:rPr lang="hu-HU" sz="1900" dirty="0" err="1"/>
              <a:t>000</a:t>
            </a:r>
            <a:r>
              <a:rPr lang="hu-HU" sz="1900" dirty="0"/>
              <a:t> Ft </a:t>
            </a:r>
            <a:endParaRPr lang="hu-HU" sz="1900" dirty="0" smtClean="0"/>
          </a:p>
          <a:p>
            <a:r>
              <a:rPr lang="hu-HU" sz="1900" dirty="0"/>
              <a:t>Egy pályázó által igényelhető támogatás: </a:t>
            </a:r>
            <a:r>
              <a:rPr lang="hu-HU" sz="1900" dirty="0" smtClean="0"/>
              <a:t>„</a:t>
            </a:r>
            <a:r>
              <a:rPr lang="hu-HU" sz="1900" dirty="0"/>
              <a:t>C” komponensnél 30 000 Ft/fő/hónap az elszámolható költség maximuma, maximum 10 hónapos időintervallum figyelembevételével</a:t>
            </a:r>
            <a:r>
              <a:rPr lang="hu-HU" sz="1900" dirty="0" smtClean="0"/>
              <a:t>.</a:t>
            </a:r>
          </a:p>
          <a:p>
            <a:pPr marL="0" indent="0">
              <a:buNone/>
            </a:pPr>
            <a:endParaRPr lang="hu-HU" sz="1900" dirty="0"/>
          </a:p>
          <a:p>
            <a:r>
              <a:rPr lang="hu-HU" sz="1900" dirty="0" smtClean="0"/>
              <a:t>Megvalósítás </a:t>
            </a:r>
            <a:r>
              <a:rPr lang="hu-HU" sz="1900" dirty="0"/>
              <a:t>tervezett intervalluma: 2016.09.01-2017.12.31</a:t>
            </a:r>
            <a:r>
              <a:rPr lang="hu-HU" sz="1900" b="1" dirty="0"/>
              <a:t> </a:t>
            </a:r>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Tree>
    <p:extLst>
      <p:ext uri="{BB962C8B-B14F-4D97-AF65-F5344CB8AC3E}">
        <p14:creationId xmlns:p14="http://schemas.microsoft.com/office/powerpoint/2010/main" val="31613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2400" b="1" dirty="0" smtClean="0">
                <a:solidFill>
                  <a:schemeClr val="bg1"/>
                </a:solidFill>
              </a:rPr>
              <a:t/>
            </a:r>
            <a:br>
              <a:rPr lang="hu-HU" sz="2400" b="1" dirty="0" smtClean="0">
                <a:solidFill>
                  <a:schemeClr val="bg1"/>
                </a:solidFill>
              </a:rPr>
            </a:br>
            <a:r>
              <a:rPr lang="hu-HU" sz="2400" b="1" dirty="0" smtClean="0">
                <a:solidFill>
                  <a:schemeClr val="bg1"/>
                </a:solidFill>
              </a:rPr>
              <a:t>6</a:t>
            </a:r>
            <a:r>
              <a:rPr lang="hu-HU" sz="2400" b="1" dirty="0">
                <a:solidFill>
                  <a:schemeClr val="bg1"/>
                </a:solidFill>
              </a:rPr>
              <a:t>. Innovációs alprogram</a:t>
            </a:r>
            <a:r>
              <a:rPr lang="hu-HU" sz="2000" dirty="0"/>
              <a:t/>
            </a:r>
            <a:br>
              <a:rPr lang="hu-HU" sz="2000" dirty="0"/>
            </a:b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493961" y="1268760"/>
            <a:ext cx="8136904" cy="5400600"/>
          </a:xfrm>
        </p:spPr>
        <p:txBody>
          <a:bodyPr>
            <a:noAutofit/>
          </a:bodyPr>
          <a:lstStyle/>
          <a:p>
            <a:pPr marL="0" indent="0" algn="ctr">
              <a:buNone/>
            </a:pPr>
            <a:r>
              <a:rPr lang="hu-HU" sz="1600" b="1" i="1" dirty="0"/>
              <a:t>Indoklás, </a:t>
            </a:r>
            <a:r>
              <a:rPr lang="hu-HU" sz="1600" b="1" i="1" dirty="0" smtClean="0"/>
              <a:t>alátámasztás</a:t>
            </a:r>
          </a:p>
          <a:p>
            <a:pPr marL="0" indent="0" algn="just">
              <a:buNone/>
            </a:pPr>
            <a:r>
              <a:rPr lang="hu-HU" sz="1600" dirty="0" smtClean="0"/>
              <a:t>Orosháza </a:t>
            </a:r>
            <a:r>
              <a:rPr lang="hu-HU" sz="1600" dirty="0"/>
              <a:t>az üvegiparáról, baromfifeldolgozásáról és a termálvíz turisztikai hasznosításáról országszerte híres. Ezen területek további fejlesztése a hosszú távú előnyök fenntartása érdekében szükséges. Az egészség és az egészséges életmód előtérbe kerülésével a funkcionális élelmiszerek kutatása, a termálvíz egészségügyi és helyi hasznosítása jelentős fogyasztói igényeket tud kielégíteni.</a:t>
            </a:r>
          </a:p>
          <a:p>
            <a:pPr marL="0" indent="0" algn="ctr">
              <a:buNone/>
            </a:pPr>
            <a:endParaRPr lang="hu-HU" sz="1600" b="1" i="1" dirty="0" smtClean="0"/>
          </a:p>
          <a:p>
            <a:pPr marL="0" indent="0" algn="ctr">
              <a:buNone/>
            </a:pPr>
            <a:r>
              <a:rPr lang="hu-HU" sz="1600" b="1" i="1" dirty="0" smtClean="0"/>
              <a:t>Támogatható tevékenységek</a:t>
            </a:r>
          </a:p>
          <a:p>
            <a:pPr marL="0" indent="0" algn="ctr">
              <a:buNone/>
            </a:pPr>
            <a:endParaRPr lang="hu-HU" sz="1600" b="1" dirty="0" smtClean="0"/>
          </a:p>
          <a:p>
            <a:r>
              <a:rPr lang="hu-HU" sz="1600" dirty="0"/>
              <a:t>„A” komponensen belül a támogatható tevékenységek:</a:t>
            </a:r>
          </a:p>
          <a:p>
            <a:pPr lvl="1">
              <a:buFont typeface="Wingdings" pitchFamily="2" charset="2"/>
              <a:buChar char="Ø"/>
            </a:pPr>
            <a:r>
              <a:rPr lang="hu-HU" sz="1600" dirty="0"/>
              <a:t>termálvíz innovatív és helyi egészségmegőrző hasznosítása érdekében helyi marketing-tevékenység, lakossági csoportok szervezése, koordinálása, szállítása, egészségügyi szűrése, animátorok alkalmazásával termálvizes sportprogramok szervezése, tapasztalatok publikálása</a:t>
            </a:r>
          </a:p>
          <a:p>
            <a:r>
              <a:rPr lang="hu-HU" sz="1600" dirty="0"/>
              <a:t> „B” komponensen belül a támogatható tevékenységek:</a:t>
            </a:r>
          </a:p>
          <a:p>
            <a:pPr lvl="1">
              <a:buFont typeface="Wingdings" pitchFamily="2" charset="2"/>
              <a:buChar char="Ø"/>
            </a:pPr>
            <a:r>
              <a:rPr lang="hu-HU" sz="1600" dirty="0"/>
              <a:t>egészséges (funkcionális, baromfiból készült) élelmiszerekkel kapcsolatos szemléletformáló programok, piackutatások, kutatási, kísérleti és pilot projektek indítása </a:t>
            </a:r>
          </a:p>
          <a:p>
            <a:pPr marL="0" indent="0">
              <a:buNone/>
            </a:pPr>
            <a:endParaRPr lang="hu-HU" sz="1800" dirty="0" smtClean="0"/>
          </a:p>
          <a:p>
            <a:endParaRPr lang="hu-HU" sz="1800" dirty="0"/>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171031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524327" y="5738742"/>
            <a:ext cx="1619673" cy="1119258"/>
          </a:xfrm>
          <a:prstGeom prst="rect">
            <a:avLst/>
          </a:prstGeom>
        </p:spPr>
      </p:pic>
      <p:sp>
        <p:nvSpPr>
          <p:cNvPr id="2" name="Cím 1"/>
          <p:cNvSpPr>
            <a:spLocks noGrp="1"/>
          </p:cNvSpPr>
          <p:nvPr>
            <p:ph type="title"/>
          </p:nvPr>
        </p:nvSpPr>
        <p:spPr>
          <a:xfrm>
            <a:off x="493961" y="188640"/>
            <a:ext cx="8229600" cy="1143000"/>
          </a:xfrm>
        </p:spPr>
        <p:txBody>
          <a:bodyPr>
            <a:normAutofit fontScale="90000"/>
          </a:bodyPr>
          <a:lstStyle/>
          <a:p>
            <a:r>
              <a:rPr lang="hu-HU" sz="2000" b="1" dirty="0" smtClean="0">
                <a:solidFill>
                  <a:schemeClr val="bg1"/>
                </a:solidFill>
              </a:rPr>
              <a:t/>
            </a:r>
            <a:br>
              <a:rPr lang="hu-HU" sz="2000" b="1" dirty="0" smtClean="0">
                <a:solidFill>
                  <a:schemeClr val="bg1"/>
                </a:solidFill>
              </a:rPr>
            </a:br>
            <a:r>
              <a:rPr lang="hu-HU" sz="2700" b="1" dirty="0" smtClean="0">
                <a:solidFill>
                  <a:schemeClr val="bg1"/>
                </a:solidFill>
              </a:rPr>
              <a:t>6. Innovációs alprogram</a:t>
            </a:r>
            <a:r>
              <a:rPr lang="hu-HU" sz="2000" dirty="0"/>
              <a:t/>
            </a:r>
            <a:br>
              <a:rPr lang="hu-HU" sz="2000" dirty="0"/>
            </a:br>
            <a:r>
              <a:rPr lang="hu-HU" sz="2400" b="1" i="1" dirty="0">
                <a:latin typeface="Times New Roman" pitchFamily="18" charset="0"/>
                <a:cs typeface="Times New Roman" pitchFamily="18" charset="0"/>
              </a:rPr>
              <a:t/>
            </a:r>
            <a:br>
              <a:rPr lang="hu-HU" sz="2400" b="1" i="1" dirty="0">
                <a:latin typeface="Times New Roman" pitchFamily="18" charset="0"/>
                <a:cs typeface="Times New Roman" pitchFamily="18" charset="0"/>
              </a:rPr>
            </a:br>
            <a:endParaRPr lang="hu-HU" sz="2400" dirty="0"/>
          </a:p>
        </p:txBody>
      </p:sp>
      <p:sp>
        <p:nvSpPr>
          <p:cNvPr id="3" name="Tartalom helye 2"/>
          <p:cNvSpPr>
            <a:spLocks noGrp="1"/>
          </p:cNvSpPr>
          <p:nvPr>
            <p:ph idx="1"/>
          </p:nvPr>
        </p:nvSpPr>
        <p:spPr>
          <a:xfrm>
            <a:off x="493961" y="1052736"/>
            <a:ext cx="8136904" cy="5400600"/>
          </a:xfrm>
        </p:spPr>
        <p:txBody>
          <a:bodyPr>
            <a:noAutofit/>
          </a:bodyPr>
          <a:lstStyle/>
          <a:p>
            <a:pPr marL="0" indent="0" algn="ctr">
              <a:buNone/>
            </a:pPr>
            <a:endParaRPr lang="hu-HU" sz="1600" b="1" i="1" dirty="0" smtClean="0"/>
          </a:p>
          <a:p>
            <a:pPr marL="0" indent="0" algn="ctr">
              <a:buNone/>
            </a:pPr>
            <a:r>
              <a:rPr lang="hu-HU" sz="1600" b="1" i="1" dirty="0"/>
              <a:t>Jogosultak </a:t>
            </a:r>
            <a:r>
              <a:rPr lang="hu-HU" sz="1600" b="1" i="1" dirty="0" smtClean="0"/>
              <a:t>köre</a:t>
            </a:r>
          </a:p>
          <a:p>
            <a:pPr marL="0" indent="0" algn="ctr">
              <a:buNone/>
            </a:pPr>
            <a:endParaRPr lang="hu-HU" sz="1600" b="1" dirty="0" smtClean="0"/>
          </a:p>
          <a:p>
            <a:pPr marL="0" indent="0">
              <a:buNone/>
            </a:pPr>
            <a:r>
              <a:rPr lang="hu-HU" sz="1600" dirty="0" smtClean="0"/>
              <a:t>Az </a:t>
            </a:r>
            <a:r>
              <a:rPr lang="hu-HU" sz="1600" dirty="0"/>
              <a:t>intézkedés célcsoportja a helyi lakosság.</a:t>
            </a:r>
          </a:p>
          <a:p>
            <a:pPr marL="0" indent="0">
              <a:buNone/>
            </a:pPr>
            <a:r>
              <a:rPr lang="hu-HU" sz="1600" dirty="0"/>
              <a:t>Kedvezményezettek:</a:t>
            </a:r>
          </a:p>
          <a:p>
            <a:r>
              <a:rPr lang="hu-HU" sz="1600" dirty="0"/>
              <a:t>- egyesület (GFO 516, 517, 519, 521, 525, 526, 528, 529); </a:t>
            </a:r>
          </a:p>
          <a:p>
            <a:pPr marL="0" indent="0" algn="ctr">
              <a:buNone/>
            </a:pPr>
            <a:endParaRPr lang="hu-HU" sz="1600" b="1" i="1" dirty="0" smtClean="0"/>
          </a:p>
          <a:p>
            <a:pPr marL="0" indent="0" algn="ctr">
              <a:buNone/>
            </a:pPr>
            <a:r>
              <a:rPr lang="hu-HU" sz="1600" b="1" i="1" dirty="0" smtClean="0"/>
              <a:t>Tervezett </a:t>
            </a:r>
            <a:r>
              <a:rPr lang="hu-HU" sz="1600" b="1" i="1" dirty="0"/>
              <a:t>forrás </a:t>
            </a:r>
            <a:endParaRPr lang="hu-HU" sz="1600" b="1" i="1" dirty="0" smtClean="0"/>
          </a:p>
          <a:p>
            <a:pPr marL="0" indent="0" algn="ctr">
              <a:buNone/>
            </a:pPr>
            <a:endParaRPr lang="hu-HU" sz="1600" b="1" dirty="0"/>
          </a:p>
          <a:p>
            <a:r>
              <a:rPr lang="hu-HU" sz="1600" dirty="0"/>
              <a:t>Támogatási keretösszeg: </a:t>
            </a:r>
            <a:r>
              <a:rPr lang="hu-HU" sz="1600" dirty="0" smtClean="0"/>
              <a:t>50 000</a:t>
            </a:r>
            <a:r>
              <a:rPr lang="hu-HU" sz="1600" dirty="0"/>
              <a:t> 000 Ft</a:t>
            </a:r>
          </a:p>
          <a:p>
            <a:r>
              <a:rPr lang="hu-HU" sz="1600" dirty="0"/>
              <a:t>Támogatási intenzitás: </a:t>
            </a:r>
            <a:r>
              <a:rPr lang="hu-HU" sz="1600" dirty="0" smtClean="0"/>
              <a:t>a </a:t>
            </a:r>
            <a:r>
              <a:rPr lang="hu-HU" sz="1600" dirty="0"/>
              <a:t>beruházás elszámolható költségeinek a </a:t>
            </a:r>
            <a:r>
              <a:rPr lang="hu-HU" sz="1600" dirty="0" smtClean="0"/>
              <a:t>100%</a:t>
            </a:r>
          </a:p>
          <a:p>
            <a:r>
              <a:rPr lang="hu-HU" sz="1600" dirty="0" smtClean="0"/>
              <a:t>Projektméret</a:t>
            </a:r>
            <a:r>
              <a:rPr lang="hu-HU" sz="1600" dirty="0"/>
              <a:t>: Egy projektben igényelt támogatás minimum </a:t>
            </a:r>
            <a:r>
              <a:rPr lang="hu-HU" sz="1600" dirty="0" smtClean="0"/>
              <a:t>5 000</a:t>
            </a:r>
            <a:r>
              <a:rPr lang="hu-HU" sz="1600" dirty="0"/>
              <a:t> 000 Ft, maximum </a:t>
            </a:r>
            <a:r>
              <a:rPr lang="hu-HU" sz="1600" dirty="0" smtClean="0"/>
              <a:t>40 </a:t>
            </a:r>
            <a:r>
              <a:rPr lang="hu-HU" sz="1600" dirty="0"/>
              <a:t>000 </a:t>
            </a:r>
            <a:r>
              <a:rPr lang="hu-HU" sz="1600" dirty="0" err="1" smtClean="0"/>
              <a:t>000</a:t>
            </a:r>
            <a:r>
              <a:rPr lang="hu-HU" sz="1600" dirty="0" smtClean="0"/>
              <a:t> Ft</a:t>
            </a:r>
            <a:endParaRPr lang="hu-HU" sz="1600" dirty="0"/>
          </a:p>
          <a:p>
            <a:r>
              <a:rPr lang="hu-HU" sz="1600" dirty="0"/>
              <a:t>Támogatás módja: </a:t>
            </a:r>
            <a:r>
              <a:rPr lang="hu-HU" sz="1600" dirty="0" smtClean="0"/>
              <a:t>hagyományos, </a:t>
            </a:r>
            <a:r>
              <a:rPr lang="hu-HU" sz="1600" dirty="0"/>
              <a:t>tételes, költségalapú</a:t>
            </a:r>
          </a:p>
          <a:p>
            <a:r>
              <a:rPr lang="hu-HU" sz="1600" dirty="0"/>
              <a:t>Megvalósítás tervezett intervalluma: 2017.01.01 - 2019.12.31. </a:t>
            </a:r>
          </a:p>
          <a:p>
            <a:endParaRPr lang="hu-HU" sz="1600" dirty="0"/>
          </a:p>
          <a:p>
            <a:endParaRPr lang="hu-HU" sz="1800" dirty="0"/>
          </a:p>
          <a:p>
            <a:endParaRPr lang="hu-HU" sz="1800" dirty="0" smtClean="0"/>
          </a:p>
          <a:p>
            <a:pPr marL="0" indent="0">
              <a:buNone/>
            </a:pPr>
            <a:endParaRPr lang="hu-HU" sz="1800" dirty="0"/>
          </a:p>
          <a:p>
            <a:pPr marL="0" indent="0">
              <a:buNone/>
            </a:pPr>
            <a:endParaRPr lang="hu-HU" sz="1800" dirty="0" smtClean="0"/>
          </a:p>
          <a:p>
            <a:pPr marL="0" indent="0" algn="just">
              <a:buNone/>
            </a:pPr>
            <a:r>
              <a:rPr lang="hu-HU" sz="1800" dirty="0"/>
              <a:t>	</a:t>
            </a:r>
            <a:endParaRPr lang="hu-HU" sz="1800" dirty="0" smtClean="0"/>
          </a:p>
        </p:txBody>
      </p:sp>
    </p:spTree>
    <p:extLst>
      <p:ext uri="{BB962C8B-B14F-4D97-AF65-F5344CB8AC3E}">
        <p14:creationId xmlns:p14="http://schemas.microsoft.com/office/powerpoint/2010/main" val="19128342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994122"/>
          </a:xfrm>
        </p:spPr>
        <p:txBody>
          <a:bodyPr>
            <a:normAutofit/>
          </a:bodyPr>
          <a:lstStyle/>
          <a:p>
            <a:r>
              <a:rPr lang="hu-HU" sz="2800" b="1" dirty="0">
                <a:solidFill>
                  <a:schemeClr val="bg1"/>
                </a:solidFill>
              </a:rPr>
              <a:t>7. Példakép-alprogram</a:t>
            </a:r>
          </a:p>
        </p:txBody>
      </p:sp>
      <p:sp>
        <p:nvSpPr>
          <p:cNvPr id="3" name="Tartalom helye 2"/>
          <p:cNvSpPr>
            <a:spLocks noGrp="1"/>
          </p:cNvSpPr>
          <p:nvPr>
            <p:ph idx="1"/>
          </p:nvPr>
        </p:nvSpPr>
        <p:spPr>
          <a:xfrm>
            <a:off x="457200" y="1268760"/>
            <a:ext cx="8229600" cy="5119490"/>
          </a:xfrm>
        </p:spPr>
        <p:txBody>
          <a:bodyPr>
            <a:normAutofit lnSpcReduction="10000"/>
          </a:bodyPr>
          <a:lstStyle/>
          <a:p>
            <a:pPr marL="0" indent="0" algn="ctr">
              <a:buNone/>
            </a:pPr>
            <a:r>
              <a:rPr lang="hu-HU" sz="1500" b="1" dirty="0"/>
              <a:t>Indoklás, alátámasztás</a:t>
            </a:r>
          </a:p>
          <a:p>
            <a:pPr marL="0" indent="0" algn="just">
              <a:buNone/>
            </a:pPr>
            <a:r>
              <a:rPr lang="hu-HU" sz="1500" dirty="0"/>
              <a:t>A helyi lakosság a mindennapi életét élve nem tudatosítja magával, hogy milyen értékekkel, milyen jó emberekkel találkozik nap mint nap – így nem is veszik észre, milyen értékes lakókörnyezetben élnek. A mindennapi jó, pozitív és előrevivő események rögzítése, gyűjtése, széleskörű propagálása meg tudja mozdítani a helyi közösséget, a példaképek teremtése és ápolása szintén az előrevivő magatartást népszerűsíti, motiválóan hat a közösségre. A fiatalok számára egy kulturált szórakozást és kikapcsolódási lehetőséget biztosító ifjúsági klub megteremtése remek helyszínt és alkalmat teremt a közösségi életre.</a:t>
            </a:r>
          </a:p>
          <a:p>
            <a:pPr marL="0" indent="0" algn="ctr">
              <a:buNone/>
            </a:pPr>
            <a:endParaRPr lang="hu-HU" sz="1500" b="1" dirty="0"/>
          </a:p>
          <a:p>
            <a:pPr marL="0" indent="0" algn="ctr">
              <a:buNone/>
            </a:pPr>
            <a:r>
              <a:rPr lang="hu-HU" sz="1500" b="1" dirty="0"/>
              <a:t>Támogatható tevékenységek</a:t>
            </a:r>
          </a:p>
          <a:p>
            <a:r>
              <a:rPr lang="hu-HU" sz="1500" dirty="0" smtClean="0"/>
              <a:t>„</a:t>
            </a:r>
            <a:r>
              <a:rPr lang="hu-HU" sz="1500" dirty="0"/>
              <a:t>A” komponensen belül a támogatható tevékenységek:</a:t>
            </a:r>
          </a:p>
          <a:p>
            <a:pPr lvl="1">
              <a:buFont typeface="Wingdings" pitchFamily="2" charset="2"/>
              <a:buChar char="Ø"/>
            </a:pPr>
            <a:r>
              <a:rPr lang="hu-HU" sz="1500" dirty="0" err="1"/>
              <a:t>Napihős</a:t>
            </a:r>
            <a:r>
              <a:rPr lang="hu-HU" sz="1500" dirty="0"/>
              <a:t> program megvalósítása érdekében programkoordinátor alkalmazása, az apró jócselekedetek gyűjtése, helyi médiában megjelentetése</a:t>
            </a:r>
          </a:p>
          <a:p>
            <a:r>
              <a:rPr lang="hu-HU" sz="1500" dirty="0"/>
              <a:t> „B” komponensen belül a támogatható tevékenységek:</a:t>
            </a:r>
          </a:p>
          <a:p>
            <a:pPr lvl="1">
              <a:buFont typeface="Wingdings" pitchFamily="2" charset="2"/>
              <a:buChar char="Ø"/>
            </a:pPr>
            <a:r>
              <a:rPr lang="hu-HU" sz="1500" dirty="0"/>
              <a:t>mobilitási program részeként programkoordinátor alkalmazása, illetve lakosság számára kiemelt országos kulturális és sporteseményekre utazások szervezése, iskolai csoportok kirándulásainak szervezése, városi gála szervezésével az év legjobb diákjának, közalkalmazottjának, pedagógusának, sportolójának, vállalkozójának, szakmunkásának, az év emberének a kiválasztása</a:t>
            </a:r>
          </a:p>
          <a:p>
            <a:r>
              <a:rPr lang="hu-HU" sz="1500" dirty="0"/>
              <a:t>„C” komponensen belül a támogatható tevékenységek:</a:t>
            </a:r>
          </a:p>
          <a:p>
            <a:pPr lvl="1">
              <a:buFont typeface="Wingdings" pitchFamily="2" charset="2"/>
              <a:buChar char="Ø"/>
            </a:pPr>
            <a:r>
              <a:rPr lang="hu-HU" sz="1500" dirty="0"/>
              <a:t>ifjúsági klub működtetéséhez programkoordinátor alkalmazása, ifjúsági klub helyiségének bérlése, eszközbeszerzés, rendezvény- és programszervezési költségek.</a:t>
            </a:r>
          </a:p>
          <a:p>
            <a:pPr marL="0" indent="0">
              <a:buNone/>
            </a:pPr>
            <a:endParaRPr lang="hu-HU" dirty="0"/>
          </a:p>
        </p:txBody>
      </p:sp>
      <p:pic>
        <p:nvPicPr>
          <p:cNvPr id="5"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784454" y="5918500"/>
            <a:ext cx="1359546" cy="939500"/>
          </a:xfrm>
          <a:prstGeom prst="rect">
            <a:avLst/>
          </a:prstGeom>
          <a:noFill/>
        </p:spPr>
      </p:pic>
    </p:spTree>
    <p:extLst>
      <p:ext uri="{BB962C8B-B14F-4D97-AF65-F5344CB8AC3E}">
        <p14:creationId xmlns:p14="http://schemas.microsoft.com/office/powerpoint/2010/main" val="579467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200" b="1" dirty="0">
                <a:solidFill>
                  <a:schemeClr val="bg1"/>
                </a:solidFill>
              </a:rPr>
              <a:t>7. Példakép-alprogram</a:t>
            </a:r>
            <a:endParaRPr lang="hu-HU" sz="3200" dirty="0"/>
          </a:p>
        </p:txBody>
      </p:sp>
      <p:sp>
        <p:nvSpPr>
          <p:cNvPr id="3" name="Tartalom helye 2"/>
          <p:cNvSpPr>
            <a:spLocks noGrp="1"/>
          </p:cNvSpPr>
          <p:nvPr>
            <p:ph idx="1"/>
          </p:nvPr>
        </p:nvSpPr>
        <p:spPr>
          <a:xfrm>
            <a:off x="457200" y="1268760"/>
            <a:ext cx="8229600" cy="5589240"/>
          </a:xfrm>
        </p:spPr>
        <p:txBody>
          <a:bodyPr>
            <a:normAutofit fontScale="32500" lnSpcReduction="20000"/>
          </a:bodyPr>
          <a:lstStyle/>
          <a:p>
            <a:pPr marL="0" indent="0" algn="ctr">
              <a:buNone/>
            </a:pPr>
            <a:r>
              <a:rPr lang="hu-HU" sz="4600" b="1" i="1" dirty="0"/>
              <a:t>Jogosultak köre</a:t>
            </a:r>
          </a:p>
          <a:p>
            <a:pPr marL="0" indent="0" algn="ctr">
              <a:buNone/>
            </a:pPr>
            <a:endParaRPr lang="hu-HU" sz="4600" b="1" i="1" dirty="0"/>
          </a:p>
          <a:p>
            <a:pPr marL="0" indent="0">
              <a:buNone/>
            </a:pPr>
            <a:r>
              <a:rPr lang="hu-HU" sz="4600" dirty="0"/>
              <a:t>Az intézkedés célcsoportja a teljes helyi lakosság</a:t>
            </a:r>
          </a:p>
          <a:p>
            <a:pPr marL="0" indent="0">
              <a:buNone/>
            </a:pPr>
            <a:r>
              <a:rPr lang="hu-HU" sz="4600" dirty="0"/>
              <a:t>Kedvezményezettek:</a:t>
            </a:r>
          </a:p>
          <a:p>
            <a:r>
              <a:rPr lang="hu-HU" sz="4600" dirty="0"/>
              <a:t>- helyi önkormányzati költségvetési irányító és költségvetési szervek (GFO 32); </a:t>
            </a:r>
          </a:p>
          <a:p>
            <a:r>
              <a:rPr lang="hu-HU" sz="4600" dirty="0"/>
              <a:t>- helyi nemzetiségi önkormányzati költségvetési irányító és költségvetési szervek (GFO 37); </a:t>
            </a:r>
          </a:p>
          <a:p>
            <a:r>
              <a:rPr lang="hu-HU" sz="4600" dirty="0"/>
              <a:t>- önkormányzati többségi tulajdonú gazdasági társaság (GFO 1, 2, 57); </a:t>
            </a:r>
          </a:p>
          <a:p>
            <a:r>
              <a:rPr lang="hu-HU" sz="4600" dirty="0"/>
              <a:t>- egyesület (GFO 516, 517, 519, 521, 525, 526, 528, 529); </a:t>
            </a:r>
          </a:p>
          <a:p>
            <a:r>
              <a:rPr lang="hu-HU" sz="4600" dirty="0"/>
              <a:t>- egyházi jogi személy (GFO 55); </a:t>
            </a:r>
          </a:p>
          <a:p>
            <a:r>
              <a:rPr lang="hu-HU" sz="4600" dirty="0"/>
              <a:t>- alapítvány (GFO 563, 565, 569); </a:t>
            </a:r>
          </a:p>
          <a:p>
            <a:r>
              <a:rPr lang="hu-HU" sz="4600" dirty="0"/>
              <a:t>- közalapítvány (GFO 561); </a:t>
            </a:r>
          </a:p>
          <a:p>
            <a:r>
              <a:rPr lang="hu-HU" sz="4600" dirty="0"/>
              <a:t> </a:t>
            </a:r>
            <a:r>
              <a:rPr lang="hu-HU" sz="4600" dirty="0" err="1"/>
              <a:t>-többségi</a:t>
            </a:r>
            <a:r>
              <a:rPr lang="hu-HU" sz="4600" dirty="0"/>
              <a:t> önkormányzati tulajdonban lévő nonprofit gazdasági társaság (GFO 11, 57); </a:t>
            </a:r>
          </a:p>
          <a:p>
            <a:pPr marL="0" indent="0" algn="ctr">
              <a:buNone/>
            </a:pPr>
            <a:endParaRPr lang="hu-HU" sz="4600" b="1" i="1" dirty="0"/>
          </a:p>
          <a:p>
            <a:pPr marL="0" indent="0" algn="ctr">
              <a:buNone/>
            </a:pPr>
            <a:r>
              <a:rPr lang="hu-HU" sz="4600" b="1" i="1" dirty="0"/>
              <a:t>Tervezett forrás </a:t>
            </a:r>
          </a:p>
          <a:p>
            <a:r>
              <a:rPr lang="hu-HU" sz="4600" dirty="0" smtClean="0"/>
              <a:t>Támogatási </a:t>
            </a:r>
            <a:r>
              <a:rPr lang="hu-HU" sz="4600" dirty="0"/>
              <a:t>keretösszeg: </a:t>
            </a:r>
            <a:r>
              <a:rPr lang="hu-HU" sz="4600" dirty="0" smtClean="0"/>
              <a:t>40 </a:t>
            </a:r>
            <a:r>
              <a:rPr lang="hu-HU" sz="4600" dirty="0"/>
              <a:t>000 </a:t>
            </a:r>
            <a:r>
              <a:rPr lang="hu-HU" sz="4600" dirty="0" err="1"/>
              <a:t>000</a:t>
            </a:r>
            <a:r>
              <a:rPr lang="hu-HU" sz="4600" dirty="0"/>
              <a:t> Ft</a:t>
            </a:r>
          </a:p>
          <a:p>
            <a:r>
              <a:rPr lang="hu-HU" sz="4600" dirty="0"/>
              <a:t>Támogatási intenzitás: </a:t>
            </a:r>
            <a:r>
              <a:rPr lang="hu-HU" sz="4600" dirty="0" smtClean="0"/>
              <a:t>a </a:t>
            </a:r>
            <a:r>
              <a:rPr lang="hu-HU" sz="4600" dirty="0"/>
              <a:t>beruházás elszámolható költségeinek a 100%</a:t>
            </a:r>
          </a:p>
          <a:p>
            <a:r>
              <a:rPr lang="hu-HU" sz="4600" dirty="0"/>
              <a:t>Projektméret: Egy projektben igényelt </a:t>
            </a:r>
            <a:r>
              <a:rPr lang="hu-HU" sz="4600" dirty="0" smtClean="0"/>
              <a:t>maximum támogatás  </a:t>
            </a:r>
          </a:p>
          <a:p>
            <a:pPr lvl="2"/>
            <a:r>
              <a:rPr lang="hu-HU" sz="4600" dirty="0" smtClean="0"/>
              <a:t>„</a:t>
            </a:r>
            <a:r>
              <a:rPr lang="hu-HU" sz="4600" dirty="0"/>
              <a:t>A” komponens: 13 500 000 Ft</a:t>
            </a:r>
          </a:p>
          <a:p>
            <a:pPr lvl="2"/>
            <a:r>
              <a:rPr lang="hu-HU" sz="4600" dirty="0" smtClean="0"/>
              <a:t>„B </a:t>
            </a:r>
            <a:r>
              <a:rPr lang="hu-HU" sz="4600" dirty="0"/>
              <a:t>komponens: 10 000 </a:t>
            </a:r>
            <a:r>
              <a:rPr lang="hu-HU" sz="4600" dirty="0" err="1"/>
              <a:t>000</a:t>
            </a:r>
            <a:r>
              <a:rPr lang="hu-HU" sz="4600" dirty="0"/>
              <a:t> Ft</a:t>
            </a:r>
          </a:p>
          <a:p>
            <a:pPr lvl="2"/>
            <a:r>
              <a:rPr lang="hu-HU" sz="4600" dirty="0"/>
              <a:t>„C” komponens: 16 500 000 Ft</a:t>
            </a:r>
          </a:p>
          <a:p>
            <a:r>
              <a:rPr lang="hu-HU" sz="4600" dirty="0" smtClean="0"/>
              <a:t>Támogatás </a:t>
            </a:r>
            <a:r>
              <a:rPr lang="hu-HU" sz="4600" dirty="0"/>
              <a:t>módja: hagyományos, tételes, költségalapú</a:t>
            </a:r>
          </a:p>
          <a:p>
            <a:r>
              <a:rPr lang="hu-HU" sz="4600" dirty="0"/>
              <a:t>Megvalósítás tervezett intervalluma: 2017.01.01 - 2019.12.31. </a:t>
            </a:r>
          </a:p>
          <a:p>
            <a:endParaRPr lang="hu-HU" dirty="0"/>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784454" y="5918500"/>
            <a:ext cx="1359546" cy="939500"/>
          </a:xfrm>
          <a:prstGeom prst="rect">
            <a:avLst/>
          </a:prstGeom>
          <a:noFill/>
        </p:spPr>
      </p:pic>
    </p:spTree>
    <p:extLst>
      <p:ext uri="{BB962C8B-B14F-4D97-AF65-F5344CB8AC3E}">
        <p14:creationId xmlns:p14="http://schemas.microsoft.com/office/powerpoint/2010/main" val="2348633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200" b="1" dirty="0">
                <a:solidFill>
                  <a:schemeClr val="bg1"/>
                </a:solidFill>
              </a:rPr>
              <a:t>8. Rendezvény alprogram</a:t>
            </a:r>
            <a:endParaRPr lang="hu-HU" sz="3200" dirty="0">
              <a:solidFill>
                <a:schemeClr val="bg1"/>
              </a:solidFill>
            </a:endParaRPr>
          </a:p>
        </p:txBody>
      </p:sp>
      <p:sp>
        <p:nvSpPr>
          <p:cNvPr id="3" name="Tartalom helye 2"/>
          <p:cNvSpPr>
            <a:spLocks noGrp="1"/>
          </p:cNvSpPr>
          <p:nvPr>
            <p:ph idx="1"/>
          </p:nvPr>
        </p:nvSpPr>
        <p:spPr>
          <a:xfrm>
            <a:off x="457200" y="1268760"/>
            <a:ext cx="8229600" cy="5119490"/>
          </a:xfrm>
        </p:spPr>
        <p:txBody>
          <a:bodyPr>
            <a:normAutofit lnSpcReduction="10000"/>
          </a:bodyPr>
          <a:lstStyle/>
          <a:p>
            <a:pPr marL="0" indent="0" algn="ctr">
              <a:buNone/>
            </a:pPr>
            <a:r>
              <a:rPr lang="hu-HU" sz="1900" b="1" i="1" dirty="0"/>
              <a:t>Indoklás, </a:t>
            </a:r>
            <a:r>
              <a:rPr lang="hu-HU" sz="1900" b="1" i="1" dirty="0" smtClean="0"/>
              <a:t>alátámasztás</a:t>
            </a:r>
          </a:p>
          <a:p>
            <a:pPr marL="0" indent="0" algn="ctr">
              <a:buNone/>
            </a:pPr>
            <a:endParaRPr lang="hu-HU" sz="1700" b="1" i="1" dirty="0"/>
          </a:p>
          <a:p>
            <a:pPr marL="0" indent="0" algn="just">
              <a:buNone/>
            </a:pPr>
            <a:r>
              <a:rPr lang="hu-HU" sz="1600" dirty="0"/>
              <a:t>A helyi közösségi terek kihasználásához, a társadalmi integráció, az eltérő társadalmi csoportok bemutatkozási lehetőségeinek a biztosítása érdekében szükséges és indokolt a helyi civil szervezetek rendezvényeinek a támogatása. A város térségi szerepének az erősítése, a fiatalok személyiségüknek legmegfelelőbb fejlesztése érdekében nagyszabású tehetségkutató és sportágválasztó napot szervezünk, melyhez kapcsolódva a kilátogató szülők és felnőttek  egészségügyi szűrését és életmódra orientálást végezzük el. A rendezvényen bemutatkozik és kipróbálható minden sportág, minden helyi szabadidős és hobbiegyesület, klub tájékoztatást ad tevékenységéről.</a:t>
            </a:r>
            <a:endParaRPr lang="hu-HU" sz="1600" b="1" dirty="0"/>
          </a:p>
          <a:p>
            <a:pPr marL="0" indent="0" algn="ctr">
              <a:buNone/>
            </a:pPr>
            <a:endParaRPr lang="hu-HU" sz="1900" b="1" i="1" dirty="0" smtClean="0"/>
          </a:p>
          <a:p>
            <a:pPr marL="0" indent="0" algn="ctr">
              <a:buNone/>
            </a:pPr>
            <a:r>
              <a:rPr lang="hu-HU" sz="1900" b="1" i="1" dirty="0" smtClean="0"/>
              <a:t>Támogatható </a:t>
            </a:r>
            <a:r>
              <a:rPr lang="hu-HU" sz="1900" b="1" i="1" dirty="0"/>
              <a:t>tevékenységek</a:t>
            </a:r>
          </a:p>
          <a:p>
            <a:pPr marL="0" indent="0" algn="ctr">
              <a:buNone/>
            </a:pPr>
            <a:endParaRPr lang="hu-HU" sz="1900" b="1" dirty="0"/>
          </a:p>
          <a:p>
            <a:r>
              <a:rPr lang="hu-HU" sz="1600" dirty="0"/>
              <a:t>„A” komponensen belül a támogatható tevékenységek:</a:t>
            </a:r>
          </a:p>
          <a:p>
            <a:pPr marL="0" lvl="0" indent="0">
              <a:buNone/>
            </a:pPr>
            <a:r>
              <a:rPr lang="hu-HU" sz="1600" dirty="0" smtClean="0"/>
              <a:t>	civil </a:t>
            </a:r>
            <a:r>
              <a:rPr lang="hu-HU" sz="1600" dirty="0"/>
              <a:t>szervezetek rendezvényeinek a támogatása</a:t>
            </a:r>
          </a:p>
          <a:p>
            <a:r>
              <a:rPr lang="hu-HU" sz="1600" dirty="0"/>
              <a:t> „B” komponensen belül a támogatható tevékenységek:</a:t>
            </a:r>
          </a:p>
          <a:p>
            <a:pPr marL="0" lvl="0" indent="0">
              <a:buNone/>
            </a:pPr>
            <a:r>
              <a:rPr lang="hu-HU" sz="1600" dirty="0" smtClean="0"/>
              <a:t>	tehetségkereső </a:t>
            </a:r>
            <a:r>
              <a:rPr lang="hu-HU" sz="1600" dirty="0"/>
              <a:t>és sportágválasztó nap szervezése érdekében eszközvásárlás, bérleti díjak, fellépők tiszteletdíjai és költségi, utazási és utaztatási költségek, </a:t>
            </a:r>
          </a:p>
          <a:p>
            <a:endParaRPr lang="hu-HU" dirty="0"/>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784454" y="5918500"/>
            <a:ext cx="1359546" cy="939500"/>
          </a:xfrm>
          <a:prstGeom prst="rect">
            <a:avLst/>
          </a:prstGeom>
          <a:noFill/>
        </p:spPr>
      </p:pic>
    </p:spTree>
    <p:extLst>
      <p:ext uri="{BB962C8B-B14F-4D97-AF65-F5344CB8AC3E}">
        <p14:creationId xmlns:p14="http://schemas.microsoft.com/office/powerpoint/2010/main" val="1555090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600" b="1" dirty="0">
                <a:solidFill>
                  <a:schemeClr val="bg1"/>
                </a:solidFill>
              </a:rPr>
              <a:t>8. Rendezvény alprogram</a:t>
            </a:r>
            <a:endParaRPr lang="hu-HU" sz="3600" dirty="0"/>
          </a:p>
        </p:txBody>
      </p:sp>
      <p:sp>
        <p:nvSpPr>
          <p:cNvPr id="3" name="Tartalom helye 2"/>
          <p:cNvSpPr>
            <a:spLocks noGrp="1"/>
          </p:cNvSpPr>
          <p:nvPr>
            <p:ph idx="1"/>
          </p:nvPr>
        </p:nvSpPr>
        <p:spPr>
          <a:xfrm>
            <a:off x="457200" y="1600200"/>
            <a:ext cx="8229600" cy="4997152"/>
          </a:xfrm>
        </p:spPr>
        <p:txBody>
          <a:bodyPr>
            <a:normAutofit fontScale="55000" lnSpcReduction="20000"/>
          </a:bodyPr>
          <a:lstStyle/>
          <a:p>
            <a:pPr marL="0" indent="0" algn="ctr">
              <a:buNone/>
            </a:pPr>
            <a:r>
              <a:rPr lang="hu-HU" b="1" i="1" dirty="0"/>
              <a:t>Jogosultak köre</a:t>
            </a:r>
          </a:p>
          <a:p>
            <a:pPr marL="0" indent="0" algn="ctr">
              <a:buNone/>
            </a:pPr>
            <a:endParaRPr lang="hu-HU" b="1" i="1" dirty="0"/>
          </a:p>
          <a:p>
            <a:pPr marL="0" indent="0">
              <a:buNone/>
            </a:pPr>
            <a:r>
              <a:rPr lang="hu-HU" i="1" dirty="0"/>
              <a:t>Az intézkedés célcsoportja a helyi lakosság.</a:t>
            </a:r>
            <a:endParaRPr lang="hu-HU" dirty="0"/>
          </a:p>
          <a:p>
            <a:pPr marL="0" indent="0">
              <a:buNone/>
            </a:pPr>
            <a:r>
              <a:rPr lang="hu-HU" i="1" dirty="0"/>
              <a:t>Kedvezményezettek:</a:t>
            </a:r>
            <a:endParaRPr lang="hu-HU" dirty="0"/>
          </a:p>
          <a:p>
            <a:r>
              <a:rPr lang="hu-HU" dirty="0" smtClean="0"/>
              <a:t>Önkormányzat </a:t>
            </a:r>
            <a:r>
              <a:rPr lang="hu-HU" smtClean="0"/>
              <a:t>és intézményei</a:t>
            </a:r>
          </a:p>
          <a:p>
            <a:r>
              <a:rPr lang="hu-HU" dirty="0" smtClean="0"/>
              <a:t>- </a:t>
            </a:r>
            <a:r>
              <a:rPr lang="hu-HU" dirty="0"/>
              <a:t>egyesület (GFO 516, 517, 519, 521, 525, 526, 528, 529); </a:t>
            </a:r>
          </a:p>
          <a:p>
            <a:pPr marL="0" indent="0" algn="ctr">
              <a:buNone/>
            </a:pPr>
            <a:endParaRPr lang="hu-HU" b="1" i="1" dirty="0"/>
          </a:p>
          <a:p>
            <a:pPr marL="0" indent="0" algn="ctr">
              <a:buNone/>
            </a:pPr>
            <a:r>
              <a:rPr lang="hu-HU" b="1" i="1" dirty="0"/>
              <a:t>Tervezett forrás </a:t>
            </a:r>
          </a:p>
          <a:p>
            <a:pPr marL="0" indent="0" algn="ctr">
              <a:buNone/>
            </a:pPr>
            <a:endParaRPr lang="hu-HU" b="1" dirty="0"/>
          </a:p>
          <a:p>
            <a:r>
              <a:rPr lang="hu-HU" dirty="0"/>
              <a:t>Támogatási keretösszeg: </a:t>
            </a:r>
            <a:r>
              <a:rPr lang="hu-HU" dirty="0" smtClean="0"/>
              <a:t>52 </a:t>
            </a:r>
            <a:r>
              <a:rPr lang="hu-HU" dirty="0"/>
              <a:t>000 </a:t>
            </a:r>
            <a:r>
              <a:rPr lang="hu-HU" dirty="0" err="1"/>
              <a:t>000</a:t>
            </a:r>
            <a:r>
              <a:rPr lang="hu-HU" dirty="0"/>
              <a:t> Ft</a:t>
            </a:r>
          </a:p>
          <a:p>
            <a:r>
              <a:rPr lang="hu-HU" dirty="0"/>
              <a:t>Támogatási intenzitás: </a:t>
            </a:r>
            <a:r>
              <a:rPr lang="hu-HU" dirty="0" smtClean="0"/>
              <a:t>a </a:t>
            </a:r>
            <a:r>
              <a:rPr lang="hu-HU" dirty="0"/>
              <a:t>beruházás elszámolható költségeinek a 100%</a:t>
            </a:r>
          </a:p>
          <a:p>
            <a:r>
              <a:rPr lang="hu-HU" dirty="0"/>
              <a:t>Projektméret: Egy projektben igényelt támogatás </a:t>
            </a:r>
            <a:endParaRPr lang="hu-HU" dirty="0" smtClean="0"/>
          </a:p>
          <a:p>
            <a:pPr marL="0" indent="0">
              <a:buNone/>
            </a:pPr>
            <a:r>
              <a:rPr lang="hu-HU" dirty="0" smtClean="0"/>
              <a:t>	„</a:t>
            </a:r>
            <a:r>
              <a:rPr lang="hu-HU" dirty="0"/>
              <a:t>A” komponens: 200 000 Ft</a:t>
            </a:r>
          </a:p>
          <a:p>
            <a:pPr marL="0" indent="0">
              <a:buNone/>
            </a:pPr>
            <a:r>
              <a:rPr lang="hu-HU" dirty="0" smtClean="0"/>
              <a:t>	„B” </a:t>
            </a:r>
            <a:r>
              <a:rPr lang="hu-HU" dirty="0"/>
              <a:t>komponens: 40 000 </a:t>
            </a:r>
            <a:r>
              <a:rPr lang="hu-HU" dirty="0" err="1"/>
              <a:t>000</a:t>
            </a:r>
            <a:r>
              <a:rPr lang="hu-HU" dirty="0"/>
              <a:t> Ft</a:t>
            </a:r>
          </a:p>
          <a:p>
            <a:r>
              <a:rPr lang="hu-HU" dirty="0" smtClean="0"/>
              <a:t>Támogatás </a:t>
            </a:r>
            <a:r>
              <a:rPr lang="hu-HU" dirty="0"/>
              <a:t>módja: </a:t>
            </a:r>
            <a:endParaRPr lang="hu-HU" dirty="0" smtClean="0"/>
          </a:p>
          <a:p>
            <a:pPr marL="0" indent="0">
              <a:buNone/>
            </a:pPr>
            <a:r>
              <a:rPr lang="hu-HU" dirty="0" smtClean="0"/>
              <a:t>	„</a:t>
            </a:r>
            <a:r>
              <a:rPr lang="hu-HU" dirty="0"/>
              <a:t>A” komponens: egyösszegű átalány (200 000 Ft)</a:t>
            </a:r>
          </a:p>
          <a:p>
            <a:pPr marL="0" indent="0">
              <a:buNone/>
            </a:pPr>
            <a:r>
              <a:rPr lang="hu-HU" dirty="0" smtClean="0"/>
              <a:t>	„B” </a:t>
            </a:r>
            <a:r>
              <a:rPr lang="hu-HU" dirty="0"/>
              <a:t>komponens: tételes, költségalapú</a:t>
            </a:r>
          </a:p>
          <a:p>
            <a:r>
              <a:rPr lang="hu-HU" dirty="0" smtClean="0"/>
              <a:t>Megvalósítás </a:t>
            </a:r>
            <a:r>
              <a:rPr lang="hu-HU" dirty="0"/>
              <a:t>tervezett intervalluma: 2017.01.01 - 2019.12.31. </a:t>
            </a:r>
          </a:p>
          <a:p>
            <a:endParaRPr lang="hu-HU" dirty="0"/>
          </a:p>
        </p:txBody>
      </p:sp>
      <p:pic>
        <p:nvPicPr>
          <p:cNvPr id="4" name="Picture 3" descr="D:\Munkák\2015_Roadshow\Prezi\Szechenyi2020sablonok\1_Kotelezo_alkotoelemek\Kedvezmenyezetti_infoblokk\also_valtozat\jpg\infoblokk_kedv_final_CMYK_ERFA.jpg"/>
          <p:cNvPicPr>
            <a:picLocks noChangeAspect="1" noChangeArrowheads="1"/>
          </p:cNvPicPr>
          <p:nvPr/>
        </p:nvPicPr>
        <p:blipFill>
          <a:blip r:embed="rId2"/>
          <a:srcRect/>
          <a:stretch>
            <a:fillRect/>
          </a:stretch>
        </p:blipFill>
        <p:spPr bwMode="auto">
          <a:xfrm>
            <a:off x="7784454" y="5918500"/>
            <a:ext cx="1359546" cy="939500"/>
          </a:xfrm>
          <a:prstGeom prst="rect">
            <a:avLst/>
          </a:prstGeom>
          <a:noFill/>
        </p:spPr>
      </p:pic>
    </p:spTree>
    <p:extLst>
      <p:ext uri="{BB962C8B-B14F-4D97-AF65-F5344CB8AC3E}">
        <p14:creationId xmlns:p14="http://schemas.microsoft.com/office/powerpoint/2010/main" val="2538730849"/>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2354</TotalTime>
  <Words>2225</Words>
  <Application>Microsoft Office PowerPoint</Application>
  <PresentationFormat>Diavetítés a képernyőre (4:3 oldalarány)</PresentationFormat>
  <Paragraphs>368</Paragraphs>
  <Slides>24</Slides>
  <Notes>0</Notes>
  <HiddenSlides>0</HiddenSlides>
  <MMClips>0</MMClips>
  <ScaleCrop>false</ScaleCrop>
  <HeadingPairs>
    <vt:vector size="4" baseType="variant">
      <vt:variant>
        <vt:lpstr>Téma</vt:lpstr>
      </vt:variant>
      <vt:variant>
        <vt:i4>1</vt:i4>
      </vt:variant>
      <vt:variant>
        <vt:lpstr>Diacímek</vt:lpstr>
      </vt:variant>
      <vt:variant>
        <vt:i4>24</vt:i4>
      </vt:variant>
    </vt:vector>
  </HeadingPairs>
  <TitlesOfParts>
    <vt:vector size="25" baseType="lpstr">
      <vt:lpstr>Office-téma</vt:lpstr>
      <vt:lpstr>Helyi Közösségi Fejlesztési Stratégia 2014-2020 Orosháza Fejlődéséért Helyi Közösség </vt:lpstr>
      <vt:lpstr>Orosháza Fejlődéséért Helyi Közösség </vt:lpstr>
      <vt:lpstr>HELYI KÖZÖSSÉG TAGSÁGA</vt:lpstr>
      <vt:lpstr>HKFS elkészítésének menete</vt:lpstr>
      <vt:lpstr>A HKFS előírt szerkezete </vt:lpstr>
      <vt:lpstr>  Helyi Közösségi Fejlesztési Stratégia intézkedései  </vt:lpstr>
      <vt:lpstr>1. Multifunkciós ifjúsági szórakoztató központ kialakítása és fejlesztése </vt:lpstr>
      <vt:lpstr>1. Multifunkciós ifjúsági szórakoztató központ kialakítása és fejlesztése </vt:lpstr>
      <vt:lpstr> 2. Közösségi tér fejlesztés  </vt:lpstr>
      <vt:lpstr>2. Közösségi tér fejlesztés </vt:lpstr>
      <vt:lpstr>3. Civil szervezetek és önkormányzati intézmények közösségépítő és/vagy kulturális tevékenységét segítő eszközbeszerzések </vt:lpstr>
      <vt:lpstr>3. Civil szervezetek és önkormányzati intézmények közösségépítő és/vagy kulturális tevékenységét segítő eszközbeszerzések</vt:lpstr>
      <vt:lpstr>  4.Ösztöndíj-program   </vt:lpstr>
      <vt:lpstr>4.Ösztöndíj-program </vt:lpstr>
      <vt:lpstr>4.Ösztöndíj-program</vt:lpstr>
      <vt:lpstr> 5. Munkakörülmények javítását támogató program  </vt:lpstr>
      <vt:lpstr>5. Munkakörülmények javítását támogató program  </vt:lpstr>
      <vt:lpstr>5. Munkakörülmények javítását támogató program</vt:lpstr>
      <vt:lpstr> 6. Innovációs alprogram  </vt:lpstr>
      <vt:lpstr> 6. Innovációs alprogram  </vt:lpstr>
      <vt:lpstr>7. Példakép-alprogram</vt:lpstr>
      <vt:lpstr>7. Példakép-alprogram</vt:lpstr>
      <vt:lpstr>8. Rendezvény alprogram</vt:lpstr>
      <vt:lpstr>8. Rendezvény alprogram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Aktuális GINOP pályázatok</dc:title>
  <dc:creator>KraJoe</dc:creator>
  <cp:lastModifiedBy>Dell</cp:lastModifiedBy>
  <cp:revision>217</cp:revision>
  <cp:lastPrinted>2016-01-18T07:05:22Z</cp:lastPrinted>
  <dcterms:created xsi:type="dcterms:W3CDTF">2015-06-27T17:14:55Z</dcterms:created>
  <dcterms:modified xsi:type="dcterms:W3CDTF">2016-06-23T19:46:04Z</dcterms:modified>
</cp:coreProperties>
</file>